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34"/>
  </p:notesMasterIdLst>
  <p:sldIdLst>
    <p:sldId id="256" r:id="rId3"/>
    <p:sldId id="349" r:id="rId4"/>
    <p:sldId id="269" r:id="rId5"/>
    <p:sldId id="327" r:id="rId6"/>
    <p:sldId id="257" r:id="rId7"/>
    <p:sldId id="258" r:id="rId8"/>
    <p:sldId id="323" r:id="rId9"/>
    <p:sldId id="324" r:id="rId10"/>
    <p:sldId id="325" r:id="rId11"/>
    <p:sldId id="328" r:id="rId12"/>
    <p:sldId id="338" r:id="rId13"/>
    <p:sldId id="329" r:id="rId14"/>
    <p:sldId id="330" r:id="rId15"/>
    <p:sldId id="340" r:id="rId16"/>
    <p:sldId id="339" r:id="rId17"/>
    <p:sldId id="331" r:id="rId18"/>
    <p:sldId id="332" r:id="rId19"/>
    <p:sldId id="345" r:id="rId20"/>
    <p:sldId id="341" r:id="rId21"/>
    <p:sldId id="333" r:id="rId22"/>
    <p:sldId id="334" r:id="rId23"/>
    <p:sldId id="342" r:id="rId24"/>
    <p:sldId id="343" r:id="rId25"/>
    <p:sldId id="347" r:id="rId26"/>
    <p:sldId id="350" r:id="rId27"/>
    <p:sldId id="348" r:id="rId28"/>
    <p:sldId id="346" r:id="rId29"/>
    <p:sldId id="326" r:id="rId30"/>
    <p:sldId id="335" r:id="rId31"/>
    <p:sldId id="337" r:id="rId32"/>
    <p:sldId id="259" r:id="rId33"/>
  </p:sldIdLst>
  <p:sldSz cx="11522075" cy="6480175"/>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54" autoAdjust="0"/>
    <p:restoredTop sz="91352" autoAdjust="0"/>
  </p:normalViewPr>
  <p:slideViewPr>
    <p:cSldViewPr>
      <p:cViewPr>
        <p:scale>
          <a:sx n="100" d="100"/>
          <a:sy n="100" d="100"/>
        </p:scale>
        <p:origin x="-1134" y="-288"/>
      </p:cViewPr>
      <p:guideLst>
        <p:guide orient="horz" pos="2041"/>
        <p:guide pos="3629"/>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DC596-825B-4B78-8379-086E76C8381C}" type="datetimeFigureOut">
              <a:rPr lang="zh-CN" altLang="en-US" smtClean="0"/>
              <a:pPr/>
              <a:t>2013/8/14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48DFD0-70D1-487F-BE1E-E3E3C9D56415}" type="slidenum">
              <a:rPr lang="zh-CN" altLang="en-US" smtClean="0"/>
              <a:pPr/>
              <a:t>‹#›</a:t>
            </a:fld>
            <a:endParaRPr lang="zh-CN" altLang="en-US"/>
          </a:p>
        </p:txBody>
      </p:sp>
    </p:spTree>
    <p:extLst>
      <p:ext uri="{BB962C8B-B14F-4D97-AF65-F5344CB8AC3E}">
        <p14:creationId xmlns="" xmlns:p14="http://schemas.microsoft.com/office/powerpoint/2010/main" val="1991379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实现一套银行系统最重要的是谁？</a:t>
            </a:r>
            <a:endParaRPr lang="en-US" altLang="zh-CN" dirty="0" smtClean="0"/>
          </a:p>
          <a:p>
            <a:r>
              <a:rPr lang="zh-CN" altLang="en-US" dirty="0" smtClean="0"/>
              <a:t>不懂是银行业务</a:t>
            </a:r>
            <a:r>
              <a:rPr lang="zh-CN" altLang="en-US" baseline="0" dirty="0" smtClean="0"/>
              <a:t>能实现银行系统吗？</a:t>
            </a:r>
            <a:endParaRPr lang="zh-CN" altLang="en-US" dirty="0"/>
          </a:p>
        </p:txBody>
      </p:sp>
      <p:sp>
        <p:nvSpPr>
          <p:cNvPr id="4" name="灯片编号占位符 3"/>
          <p:cNvSpPr>
            <a:spLocks noGrp="1"/>
          </p:cNvSpPr>
          <p:nvPr>
            <p:ph type="sldNum" sz="quarter" idx="10"/>
          </p:nvPr>
        </p:nvSpPr>
        <p:spPr/>
        <p:txBody>
          <a:bodyPr/>
          <a:lstStyle/>
          <a:p>
            <a:fld id="{7848DFD0-70D1-487F-BE1E-E3E3C9D56415}" type="slidenum">
              <a:rPr lang="zh-CN" altLang="en-US" smtClean="0"/>
              <a:pPr/>
              <a:t>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模型和设计的核心互相影响 </a:t>
            </a:r>
            <a:endParaRPr lang="en-US" altLang="zh-CN" dirty="0" smtClean="0"/>
          </a:p>
          <a:p>
            <a:r>
              <a:rPr lang="zh-CN" altLang="en-US" dirty="0" smtClean="0"/>
              <a:t>模型是团队成员所使用的公用交流语言</a:t>
            </a:r>
            <a:endParaRPr lang="en-US" altLang="zh-CN" dirty="0" smtClean="0"/>
          </a:p>
          <a:p>
            <a:r>
              <a:rPr lang="zh-CN" altLang="en-US" dirty="0" smtClean="0"/>
              <a:t>模型是浓缩的知识</a:t>
            </a:r>
            <a:endParaRPr lang="zh-CN" altLang="en-US" dirty="0"/>
          </a:p>
        </p:txBody>
      </p:sp>
      <p:sp>
        <p:nvSpPr>
          <p:cNvPr id="4" name="灯片编号占位符 3"/>
          <p:cNvSpPr>
            <a:spLocks noGrp="1"/>
          </p:cNvSpPr>
          <p:nvPr>
            <p:ph type="sldNum" sz="quarter" idx="10"/>
          </p:nvPr>
        </p:nvSpPr>
        <p:spPr/>
        <p:txBody>
          <a:bodyPr/>
          <a:lstStyle/>
          <a:p>
            <a:fld id="{7848DFD0-70D1-487F-BE1E-E3E3C9D56415}" type="slidenum">
              <a:rPr lang="zh-CN" altLang="en-US" smtClean="0"/>
              <a:pPr/>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软件人员：类库、框架、进程、数据库、连接、会话</a:t>
            </a:r>
            <a:endParaRPr lang="en-US" altLang="zh-CN" dirty="0" smtClean="0"/>
          </a:p>
          <a:p>
            <a:r>
              <a:rPr lang="zh-CN" altLang="en-US" dirty="0" smtClean="0"/>
              <a:t>业务人员：工件、工单、收条</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7848DFD0-70D1-487F-BE1E-E3E3C9D56415}" type="slidenum">
              <a:rPr lang="zh-CN" altLang="en-US" smtClean="0"/>
              <a:pPr/>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104" name="Picture 8" descr="封面"/>
          <p:cNvPicPr>
            <a:picLocks noChangeAspect="1" noChangeArrowheads="1"/>
          </p:cNvPicPr>
          <p:nvPr userDrawn="1"/>
        </p:nvPicPr>
        <p:blipFill>
          <a:blip r:embed="rId2" cstate="print"/>
          <a:srcRect/>
          <a:stretch>
            <a:fillRect/>
          </a:stretch>
        </p:blipFill>
        <p:spPr bwMode="auto">
          <a:xfrm>
            <a:off x="0" y="1588"/>
            <a:ext cx="11522075" cy="6478587"/>
          </a:xfrm>
          <a:prstGeom prst="rect">
            <a:avLst/>
          </a:prstGeom>
          <a:noFill/>
        </p:spPr>
      </p:pic>
      <p:sp>
        <p:nvSpPr>
          <p:cNvPr id="4099" name="Rectangle 3"/>
          <p:cNvSpPr>
            <a:spLocks noGrp="1" noChangeArrowheads="1"/>
          </p:cNvSpPr>
          <p:nvPr>
            <p:ph type="ctrTitle"/>
          </p:nvPr>
        </p:nvSpPr>
        <p:spPr>
          <a:xfrm>
            <a:off x="3960813" y="2211388"/>
            <a:ext cx="9794875" cy="1389062"/>
          </a:xfrm>
        </p:spPr>
        <p:txBody>
          <a:bodyPr/>
          <a:lstStyle>
            <a:lvl1pPr>
              <a:defRPr sz="4800"/>
            </a:lvl1pPr>
          </a:lstStyle>
          <a:p>
            <a:r>
              <a:rPr lang="zh-CN" altLang="en-US" smtClean="0"/>
              <a:t>单击此处编辑母版标题样式</a:t>
            </a:r>
            <a:endParaRPr lang="zh-CN" altLang="en-US"/>
          </a:p>
        </p:txBody>
      </p:sp>
      <p:sp>
        <p:nvSpPr>
          <p:cNvPr id="4100" name="Rectangle 4"/>
          <p:cNvSpPr>
            <a:spLocks noGrp="1" noChangeArrowheads="1"/>
          </p:cNvSpPr>
          <p:nvPr>
            <p:ph type="subTitle" idx="1"/>
          </p:nvPr>
        </p:nvSpPr>
        <p:spPr>
          <a:xfrm>
            <a:off x="5689600" y="3527425"/>
            <a:ext cx="6697663" cy="1655763"/>
          </a:xfrm>
        </p:spPr>
        <p:txBody>
          <a:bodyPr/>
          <a:lstStyle>
            <a:lvl1pPr marL="0" indent="0" algn="ctr">
              <a:buFontTx/>
              <a:buNone/>
              <a:defRPr sz="2400" b="1">
                <a:ea typeface="微软雅黑" pitchFamily="34" charset="-122"/>
                <a:cs typeface="宋体" charset="-122"/>
              </a:defRPr>
            </a:lvl1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81988" y="863600"/>
            <a:ext cx="2592387" cy="4752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04825" y="863600"/>
            <a:ext cx="7624763" cy="4752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3600" y="2012950"/>
            <a:ext cx="9794875" cy="138906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8788" y="3671888"/>
            <a:ext cx="8064500" cy="1655762"/>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8C87299-9D71-4070-AA41-404A88CB901A}"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6263" y="1511300"/>
            <a:ext cx="10369550" cy="42767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3FBBB0F-3248-4115-AE15-E593FD6268CC}" type="slidenum">
              <a:rPr lang="en-US" altLang="zh-CN"/>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09638" y="2746375"/>
            <a:ext cx="9794875" cy="1417638"/>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917CA9E-2865-4FA7-8263-93681D1E9141}" type="slidenum">
              <a:rPr lang="en-US" altLang="zh-CN"/>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263" y="1511300"/>
            <a:ext cx="5108575"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837238" y="1511300"/>
            <a:ext cx="5108575"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562FE0D-C5AB-49F7-A5FC-DC9877B9DC85}" type="slidenum">
              <a:rPr lang="en-US" altLang="zh-CN"/>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263" y="1450975"/>
            <a:ext cx="5091112"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76263" y="2055813"/>
            <a:ext cx="5091112"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853113" y="1450975"/>
            <a:ext cx="5092700"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853113" y="2055813"/>
            <a:ext cx="5092700"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4E1C9879-420D-4CC7-9079-CE60C3E3808D}" type="slidenum">
              <a:rPr lang="en-US" altLang="zh-CN"/>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9797E4A6-4B6E-47EF-BA0A-152300FFFDDF}" type="slidenum">
              <a:rPr lang="en-US" altLang="zh-CN"/>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8DF5924-F1C0-406A-AFC2-5C4F2B8C3E50}" type="slidenum">
              <a:rPr lang="en-US" altLang="zh-CN"/>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5325" y="258763"/>
            <a:ext cx="6440488" cy="5529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76263" y="1355725"/>
            <a:ext cx="3790950" cy="44323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CA2B329B-4FBE-4E85-BE79-A8E093FE7117}"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9013" y="579438"/>
            <a:ext cx="6911975" cy="38877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259013" y="5072063"/>
            <a:ext cx="6911975" cy="760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E74D195-E509-4D08-B255-70E1B4523834}" type="slidenum">
              <a:rPr lang="en-US" altLang="zh-CN"/>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3" y="1511300"/>
            <a:ext cx="10369550" cy="42767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80926EA-A8AF-4C5C-9D70-8C752B3754FB}" type="slidenum">
              <a:rPr lang="en-US" altLang="zh-CN"/>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3425" y="258763"/>
            <a:ext cx="2592388" cy="55292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3" y="258763"/>
            <a:ext cx="7624762" cy="552926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AEC2BD5-F58F-483C-AEE8-B1FA60DA7AB2}"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04825" y="1944688"/>
            <a:ext cx="5108575" cy="36718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765800" y="1944688"/>
            <a:ext cx="5108575" cy="36718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内页"/>
          <p:cNvPicPr>
            <a:picLocks noChangeAspect="1" noChangeArrowheads="1"/>
          </p:cNvPicPr>
          <p:nvPr/>
        </p:nvPicPr>
        <p:blipFill>
          <a:blip r:embed="rId13" cstate="print"/>
          <a:srcRect/>
          <a:stretch>
            <a:fillRect/>
          </a:stretch>
        </p:blipFill>
        <p:spPr bwMode="auto">
          <a:xfrm>
            <a:off x="0" y="0"/>
            <a:ext cx="11522075" cy="6478588"/>
          </a:xfrm>
          <a:prstGeom prst="rect">
            <a:avLst/>
          </a:prstGeom>
          <a:noFill/>
        </p:spPr>
      </p:pic>
      <p:sp>
        <p:nvSpPr>
          <p:cNvPr id="1026" name="Rectangle 2"/>
          <p:cNvSpPr>
            <a:spLocks noGrp="1" noChangeArrowheads="1"/>
          </p:cNvSpPr>
          <p:nvPr>
            <p:ph type="title"/>
          </p:nvPr>
        </p:nvSpPr>
        <p:spPr bwMode="auto">
          <a:xfrm>
            <a:off x="504825" y="863600"/>
            <a:ext cx="10369550" cy="10810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04825" y="1944688"/>
            <a:ext cx="10369550" cy="3671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Arial" charset="0"/>
          <a:ea typeface="微软雅黑" pitchFamily="34" charset="-122"/>
          <a:cs typeface="宋体" charset="-122"/>
        </a:defRPr>
      </a:lvl2pPr>
      <a:lvl3pPr algn="l" rtl="0" eaLnBrk="1" fontAlgn="base" hangingPunct="1">
        <a:spcBef>
          <a:spcPct val="0"/>
        </a:spcBef>
        <a:spcAft>
          <a:spcPct val="0"/>
        </a:spcAft>
        <a:defRPr sz="3200" b="1">
          <a:solidFill>
            <a:schemeClr val="tx2"/>
          </a:solidFill>
          <a:latin typeface="Arial" charset="0"/>
          <a:ea typeface="微软雅黑" pitchFamily="34" charset="-122"/>
          <a:cs typeface="宋体" charset="-122"/>
        </a:defRPr>
      </a:lvl3pPr>
      <a:lvl4pPr algn="l" rtl="0" eaLnBrk="1" fontAlgn="base" hangingPunct="1">
        <a:spcBef>
          <a:spcPct val="0"/>
        </a:spcBef>
        <a:spcAft>
          <a:spcPct val="0"/>
        </a:spcAft>
        <a:defRPr sz="3200" b="1">
          <a:solidFill>
            <a:schemeClr val="tx2"/>
          </a:solidFill>
          <a:latin typeface="Arial" charset="0"/>
          <a:ea typeface="微软雅黑" pitchFamily="34" charset="-122"/>
          <a:cs typeface="宋体" charset="-122"/>
        </a:defRPr>
      </a:lvl4pPr>
      <a:lvl5pPr algn="l" rtl="0" eaLnBrk="1" fontAlgn="base" hangingPunct="1">
        <a:spcBef>
          <a:spcPct val="0"/>
        </a:spcBef>
        <a:spcAft>
          <a:spcPct val="0"/>
        </a:spcAft>
        <a:defRPr sz="3200" b="1">
          <a:solidFill>
            <a:schemeClr val="tx2"/>
          </a:solidFill>
          <a:latin typeface="Arial" charset="0"/>
          <a:ea typeface="微软雅黑" pitchFamily="34" charset="-122"/>
          <a:cs typeface="宋体" charset="-122"/>
        </a:defRPr>
      </a:lvl5pPr>
      <a:lvl6pPr marL="457200" algn="l" rtl="0" eaLnBrk="1" fontAlgn="base" hangingPunct="1">
        <a:spcBef>
          <a:spcPct val="0"/>
        </a:spcBef>
        <a:spcAft>
          <a:spcPct val="0"/>
        </a:spcAft>
        <a:defRPr sz="3200" b="1">
          <a:solidFill>
            <a:schemeClr val="tx2"/>
          </a:solidFill>
          <a:latin typeface="Arial" charset="0"/>
          <a:ea typeface="微软雅黑" pitchFamily="34" charset="-122"/>
          <a:cs typeface="宋体" charset="-122"/>
        </a:defRPr>
      </a:lvl6pPr>
      <a:lvl7pPr marL="914400" algn="l" rtl="0" eaLnBrk="1" fontAlgn="base" hangingPunct="1">
        <a:spcBef>
          <a:spcPct val="0"/>
        </a:spcBef>
        <a:spcAft>
          <a:spcPct val="0"/>
        </a:spcAft>
        <a:defRPr sz="3200" b="1">
          <a:solidFill>
            <a:schemeClr val="tx2"/>
          </a:solidFill>
          <a:latin typeface="Arial" charset="0"/>
          <a:ea typeface="微软雅黑" pitchFamily="34" charset="-122"/>
          <a:cs typeface="宋体" charset="-122"/>
        </a:defRPr>
      </a:lvl7pPr>
      <a:lvl8pPr marL="1371600" algn="l" rtl="0" eaLnBrk="1" fontAlgn="base" hangingPunct="1">
        <a:spcBef>
          <a:spcPct val="0"/>
        </a:spcBef>
        <a:spcAft>
          <a:spcPct val="0"/>
        </a:spcAft>
        <a:defRPr sz="3200" b="1">
          <a:solidFill>
            <a:schemeClr val="tx2"/>
          </a:solidFill>
          <a:latin typeface="Arial" charset="0"/>
          <a:ea typeface="微软雅黑" pitchFamily="34" charset="-122"/>
          <a:cs typeface="宋体" charset="-122"/>
        </a:defRPr>
      </a:lvl8pPr>
      <a:lvl9pPr marL="1828800" algn="l" rtl="0" eaLnBrk="1" fontAlgn="base" hangingPunct="1">
        <a:spcBef>
          <a:spcPct val="0"/>
        </a:spcBef>
        <a:spcAft>
          <a:spcPct val="0"/>
        </a:spcAft>
        <a:defRPr sz="3200" b="1">
          <a:solidFill>
            <a:schemeClr val="tx2"/>
          </a:solidFill>
          <a:latin typeface="Arial" charset="0"/>
          <a:ea typeface="微软雅黑" pitchFamily="34" charset="-122"/>
          <a:cs typeface="宋体" charset="-122"/>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a:solidFill>
            <a:schemeClr val="tx1"/>
          </a:solidFill>
          <a:latin typeface="+mn-lt"/>
          <a:ea typeface="+mn-ea"/>
        </a:defRPr>
      </a:lvl4pPr>
      <a:lvl5pPr marL="2057400" indent="-228600" algn="l" rtl="0" eaLnBrk="1" fontAlgn="base" hangingPunct="1">
        <a:spcBef>
          <a:spcPct val="20000"/>
        </a:spcBef>
        <a:spcAft>
          <a:spcPct val="0"/>
        </a:spcAft>
        <a:buChar char="»"/>
        <a:defRPr>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4" name="Rectangle 4"/>
          <p:cNvSpPr>
            <a:spLocks noGrp="1" noChangeArrowheads="1"/>
          </p:cNvSpPr>
          <p:nvPr>
            <p:ph type="dt" sz="half" idx="2"/>
          </p:nvPr>
        </p:nvSpPr>
        <p:spPr bwMode="auto">
          <a:xfrm>
            <a:off x="576263" y="5900738"/>
            <a:ext cx="2687637"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5125" name="Rectangle 5"/>
          <p:cNvSpPr>
            <a:spLocks noGrp="1" noChangeArrowheads="1"/>
          </p:cNvSpPr>
          <p:nvPr>
            <p:ph type="ftr" sz="quarter" idx="3"/>
          </p:nvPr>
        </p:nvSpPr>
        <p:spPr bwMode="auto">
          <a:xfrm>
            <a:off x="3937000" y="5900738"/>
            <a:ext cx="3648075"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5126" name="Rectangle 6"/>
          <p:cNvSpPr>
            <a:spLocks noGrp="1" noChangeArrowheads="1"/>
          </p:cNvSpPr>
          <p:nvPr>
            <p:ph type="sldNum" sz="quarter" idx="4"/>
          </p:nvPr>
        </p:nvSpPr>
        <p:spPr bwMode="auto">
          <a:xfrm>
            <a:off x="8258175" y="5900738"/>
            <a:ext cx="2687638"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C012DB0-D73C-410C-B9D2-C8B685EA11BD}" type="slidenum">
              <a:rPr lang="en-US" altLang="zh-CN"/>
              <a:pPr/>
              <a:t>‹#›</a:t>
            </a:fld>
            <a:endParaRPr lang="en-US" altLang="zh-CN"/>
          </a:p>
        </p:txBody>
      </p:sp>
      <p:pic>
        <p:nvPicPr>
          <p:cNvPr id="5127" name="Picture 7" descr="封底"/>
          <p:cNvPicPr>
            <a:picLocks noChangeAspect="1" noChangeArrowheads="1"/>
          </p:cNvPicPr>
          <p:nvPr/>
        </p:nvPicPr>
        <p:blipFill>
          <a:blip r:embed="rId13" cstate="print"/>
          <a:srcRect/>
          <a:stretch>
            <a:fillRect/>
          </a:stretch>
        </p:blipFill>
        <p:spPr bwMode="auto">
          <a:xfrm>
            <a:off x="0" y="0"/>
            <a:ext cx="11522075" cy="6480175"/>
          </a:xfrm>
          <a:prstGeom prst="rect">
            <a:avLst/>
          </a:prstGeom>
          <a:noFill/>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584573" y="1943943"/>
            <a:ext cx="8352928" cy="1656184"/>
          </a:xfrm>
        </p:spPr>
        <p:txBody>
          <a:bodyPr/>
          <a:lstStyle/>
          <a:p>
            <a:r>
              <a:rPr lang="zh-CN" altLang="en-US" dirty="0" smtClean="0"/>
              <a:t>                   领域驱动设计</a:t>
            </a:r>
            <a:r>
              <a:rPr lang="en-US" altLang="zh-CN" dirty="0" smtClean="0"/>
              <a:t>-2</a:t>
            </a:r>
            <a:br>
              <a:rPr lang="en-US" altLang="zh-CN" dirty="0" smtClean="0"/>
            </a:br>
            <a:r>
              <a:rPr lang="en-US" altLang="zh-CN" dirty="0" smtClean="0"/>
              <a:t>   Domain </a:t>
            </a:r>
            <a:r>
              <a:rPr lang="en-US" altLang="zh-CN" dirty="0" smtClean="0"/>
              <a:t>Driven </a:t>
            </a:r>
            <a:r>
              <a:rPr lang="en-US" altLang="zh-CN" dirty="0" smtClean="0"/>
              <a:t>Design-2</a:t>
            </a:r>
            <a:endParaRPr lang="zh-CN" altLang="en-US" dirty="0"/>
          </a:p>
        </p:txBody>
      </p:sp>
      <p:sp>
        <p:nvSpPr>
          <p:cNvPr id="2051" name="Rectangle 3"/>
          <p:cNvSpPr>
            <a:spLocks noGrp="1" noChangeArrowheads="1"/>
          </p:cNvSpPr>
          <p:nvPr>
            <p:ph type="subTitle" idx="1"/>
          </p:nvPr>
        </p:nvSpPr>
        <p:spPr>
          <a:xfrm>
            <a:off x="6337101" y="3672135"/>
            <a:ext cx="4320480" cy="576758"/>
          </a:xfrm>
        </p:spPr>
        <p:txBody>
          <a:bodyPr/>
          <a:lstStyle/>
          <a:p>
            <a:r>
              <a:rPr lang="en-US" altLang="zh-CN" sz="2000" dirty="0" smtClean="0">
                <a:latin typeface="微软雅黑" pitchFamily="34" charset="-122"/>
              </a:rPr>
              <a:t>2013</a:t>
            </a:r>
            <a:r>
              <a:rPr lang="zh-CN" altLang="en-US" sz="2000" dirty="0" smtClean="0">
                <a:latin typeface="微软雅黑" pitchFamily="34" charset="-122"/>
              </a:rPr>
              <a:t>年</a:t>
            </a:r>
            <a:r>
              <a:rPr lang="en-US" altLang="zh-CN" sz="2000" dirty="0" smtClean="0">
                <a:latin typeface="微软雅黑" pitchFamily="34" charset="-122"/>
              </a:rPr>
              <a:t>8</a:t>
            </a:r>
            <a:r>
              <a:rPr lang="zh-CN" altLang="en-US" sz="2000" dirty="0" smtClean="0">
                <a:latin typeface="微软雅黑" pitchFamily="34" charset="-122"/>
              </a:rPr>
              <a:t>月</a:t>
            </a:r>
            <a:r>
              <a:rPr lang="en-US" altLang="zh-CN" sz="2000" smtClean="0">
                <a:latin typeface="微软雅黑" pitchFamily="34" charset="-122"/>
              </a:rPr>
              <a:t>15</a:t>
            </a:r>
            <a:r>
              <a:rPr lang="zh-CN" altLang="en-US" sz="2000" smtClean="0">
                <a:latin typeface="微软雅黑" pitchFamily="34" charset="-122"/>
              </a:rPr>
              <a:t>日</a:t>
            </a:r>
            <a:endParaRPr lang="zh-CN" altLang="en-US" sz="2000" dirty="0">
              <a:latin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DDD</a:t>
            </a:r>
            <a:r>
              <a:rPr lang="zh-CN" altLang="en-US" dirty="0" smtClean="0"/>
              <a:t>模式</a:t>
            </a:r>
            <a:endParaRPr lang="zh-CN" altLang="en-US" dirty="0"/>
          </a:p>
        </p:txBody>
      </p:sp>
      <p:sp>
        <p:nvSpPr>
          <p:cNvPr id="3" name="内容占位符 2"/>
          <p:cNvSpPr>
            <a:spLocks noGrp="1"/>
          </p:cNvSpPr>
          <p:nvPr>
            <p:ph idx="1"/>
          </p:nvPr>
        </p:nvSpPr>
        <p:spPr>
          <a:xfrm>
            <a:off x="576461" y="1943943"/>
            <a:ext cx="4824536" cy="3888432"/>
          </a:xfrm>
        </p:spPr>
        <p:txBody>
          <a:bodyPr/>
          <a:lstStyle/>
          <a:p>
            <a:r>
              <a:rPr lang="zh-CN" altLang="en-US" dirty="0" smtClean="0"/>
              <a:t>分层架构</a:t>
            </a:r>
            <a:endParaRPr lang="en-US" altLang="zh-CN" dirty="0" smtClean="0"/>
          </a:p>
          <a:p>
            <a:pPr lvl="1"/>
            <a:r>
              <a:rPr lang="zh-CN" altLang="en-US" dirty="0" smtClean="0"/>
              <a:t>我们创建软件时，应用的大部分不能直接和领域关联</a:t>
            </a:r>
            <a:endParaRPr lang="en-US" altLang="zh-CN" dirty="0" smtClean="0"/>
          </a:p>
          <a:p>
            <a:pPr lvl="1"/>
            <a:r>
              <a:rPr lang="zh-CN" altLang="en-US" dirty="0" smtClean="0"/>
              <a:t>典型的应用都包含文件、网络、数据库、</a:t>
            </a:r>
            <a:r>
              <a:rPr lang="en-US" altLang="zh-CN" dirty="0" smtClean="0"/>
              <a:t>UI</a:t>
            </a:r>
            <a:r>
              <a:rPr lang="zh-CN" altLang="en-US" dirty="0" smtClean="0"/>
              <a:t>等</a:t>
            </a:r>
            <a:endParaRPr lang="en-US" altLang="zh-CN" dirty="0" smtClean="0"/>
          </a:p>
          <a:p>
            <a:pPr lvl="1"/>
            <a:r>
              <a:rPr lang="zh-CN" altLang="en-US" dirty="0" smtClean="0"/>
              <a:t>这些与领域没有关系，要释放领域，让它专注于领域模型。</a:t>
            </a:r>
            <a:endParaRPr lang="zh-CN" altLang="en-US" dirty="0"/>
          </a:p>
        </p:txBody>
      </p:sp>
      <p:pic>
        <p:nvPicPr>
          <p:cNvPr id="3074" name="Picture 2" descr="C:\Users\OceanHeart\AppData\Local\youdao\ynote\images\F36D4F8BE5B04A4E9768CB226BA8DADA\2012102217433676.gif"/>
          <p:cNvPicPr>
            <a:picLocks noChangeAspect="1" noChangeArrowheads="1"/>
          </p:cNvPicPr>
          <p:nvPr/>
        </p:nvPicPr>
        <p:blipFill>
          <a:blip r:embed="rId2" cstate="print"/>
          <a:srcRect/>
          <a:stretch>
            <a:fillRect/>
          </a:stretch>
        </p:blipFill>
        <p:spPr bwMode="auto">
          <a:xfrm>
            <a:off x="5689029" y="1871935"/>
            <a:ext cx="5314950" cy="3990976"/>
          </a:xfrm>
          <a:prstGeom prst="rect">
            <a:avLst/>
          </a:prstGeom>
          <a:noFill/>
        </p:spPr>
      </p:pic>
      <p:pic>
        <p:nvPicPr>
          <p:cNvPr id="3075" name="Picture 3"/>
          <p:cNvPicPr>
            <a:picLocks noChangeAspect="1" noChangeArrowheads="1"/>
          </p:cNvPicPr>
          <p:nvPr/>
        </p:nvPicPr>
        <p:blipFill>
          <a:blip r:embed="rId3" cstate="print"/>
          <a:srcRect/>
          <a:stretch>
            <a:fillRect/>
          </a:stretch>
        </p:blipFill>
        <p:spPr bwMode="auto">
          <a:xfrm>
            <a:off x="93600" y="2447999"/>
            <a:ext cx="5548691" cy="288032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领域逻辑的组织</a:t>
            </a:r>
            <a:endParaRPr lang="zh-CN" altLang="en-US" dirty="0"/>
          </a:p>
        </p:txBody>
      </p:sp>
      <p:sp>
        <p:nvSpPr>
          <p:cNvPr id="3" name="内容占位符 2"/>
          <p:cNvSpPr>
            <a:spLocks noGrp="1"/>
          </p:cNvSpPr>
          <p:nvPr>
            <p:ph idx="1"/>
          </p:nvPr>
        </p:nvSpPr>
        <p:spPr/>
        <p:txBody>
          <a:bodyPr/>
          <a:lstStyle/>
          <a:p>
            <a:r>
              <a:rPr lang="zh-CN" altLang="en-US" dirty="0" smtClean="0"/>
              <a:t>事务脚本</a:t>
            </a:r>
            <a:endParaRPr lang="en-US" altLang="zh-CN" dirty="0" smtClean="0"/>
          </a:p>
          <a:p>
            <a:r>
              <a:rPr lang="zh-CN" altLang="en-US" dirty="0" smtClean="0"/>
              <a:t>表模块</a:t>
            </a:r>
            <a:endParaRPr lang="en-US" altLang="zh-CN" dirty="0" smtClean="0"/>
          </a:p>
          <a:p>
            <a:r>
              <a:rPr lang="zh-CN" altLang="en-US" dirty="0" smtClean="0"/>
              <a:t>领域模型</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5473005" y="1871935"/>
            <a:ext cx="5038899" cy="40260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DDD</a:t>
            </a:r>
            <a:r>
              <a:rPr lang="zh-CN" altLang="en-US" dirty="0" smtClean="0"/>
              <a:t>模式</a:t>
            </a:r>
            <a:endParaRPr lang="zh-CN" altLang="en-US" dirty="0"/>
          </a:p>
        </p:txBody>
      </p:sp>
      <p:sp>
        <p:nvSpPr>
          <p:cNvPr id="3" name="内容占位符 2"/>
          <p:cNvSpPr>
            <a:spLocks noGrp="1"/>
          </p:cNvSpPr>
          <p:nvPr>
            <p:ph idx="1"/>
          </p:nvPr>
        </p:nvSpPr>
        <p:spPr/>
        <p:txBody>
          <a:bodyPr/>
          <a:lstStyle/>
          <a:p>
            <a:r>
              <a:rPr lang="zh-CN" altLang="en-US" dirty="0" smtClean="0"/>
              <a:t>实体</a:t>
            </a:r>
            <a:endParaRPr lang="en-US" altLang="zh-CN" dirty="0" smtClean="0"/>
          </a:p>
          <a:p>
            <a:pPr lvl="1"/>
            <a:r>
              <a:rPr lang="zh-CN" altLang="en-US" dirty="0" smtClean="0"/>
              <a:t>可以跨越系统生命周期甚至超越软件系统范围的一系列具有延续性标识的对象。</a:t>
            </a:r>
            <a:endParaRPr lang="en-US" altLang="zh-CN" dirty="0" smtClean="0"/>
          </a:p>
          <a:p>
            <a:pPr lvl="1"/>
            <a:r>
              <a:rPr lang="zh-CN" altLang="en-US" dirty="0" smtClean="0"/>
              <a:t>需要标识唯一，且持久存储</a:t>
            </a:r>
            <a:endParaRPr lang="en-US" altLang="zh-CN" dirty="0" smtClean="0"/>
          </a:p>
          <a:p>
            <a:r>
              <a:rPr lang="zh-CN" altLang="en-US" dirty="0" smtClean="0"/>
              <a:t>值对象</a:t>
            </a:r>
            <a:endParaRPr lang="en-US" altLang="zh-CN" dirty="0" smtClean="0"/>
          </a:p>
          <a:p>
            <a:pPr lvl="1">
              <a:lnSpc>
                <a:spcPct val="150000"/>
              </a:lnSpc>
            </a:pPr>
            <a:r>
              <a:rPr lang="zh-CN" altLang="en-US" dirty="0" smtClean="0"/>
              <a:t>只关心它拥有的值，而不关心其标识的对象</a:t>
            </a:r>
            <a:endParaRPr lang="en-US" altLang="zh-CN" dirty="0" smtClean="0"/>
          </a:p>
          <a:p>
            <a:pPr lvl="1"/>
            <a:r>
              <a:rPr lang="zh-CN" altLang="en-US" dirty="0" smtClean="0"/>
              <a:t>值对象可以包含其他的值对象</a:t>
            </a:r>
            <a:endParaRPr lang="en-US" altLang="zh-CN" dirty="0" smtClean="0"/>
          </a:p>
          <a:p>
            <a:pPr lvl="1"/>
            <a:r>
              <a:rPr lang="zh-CN" altLang="en-US" dirty="0" smtClean="0"/>
              <a:t>可以轻易地创建和丢弃，不需关心持久</a:t>
            </a:r>
            <a:endParaRPr lang="en-US" altLang="zh-CN" dirty="0" smtClean="0"/>
          </a:p>
          <a:p>
            <a:r>
              <a:rPr lang="zh-CN" altLang="en-US" dirty="0" smtClean="0"/>
              <a:t>二者是互相转换的，在不同的需求面前，实体可以转换为值不对象</a:t>
            </a:r>
            <a:endParaRPr lang="en-US" altLang="zh-CN" dirty="0" smtClean="0"/>
          </a:p>
          <a:p>
            <a:pPr>
              <a:buNone/>
            </a:pP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DDD</a:t>
            </a:r>
            <a:r>
              <a:rPr lang="zh-CN" altLang="en-US" dirty="0" smtClean="0"/>
              <a:t>模式</a:t>
            </a:r>
            <a:endParaRPr lang="zh-CN" altLang="en-US" dirty="0"/>
          </a:p>
        </p:txBody>
      </p:sp>
      <p:sp>
        <p:nvSpPr>
          <p:cNvPr id="3" name="内容占位符 2"/>
          <p:cNvSpPr>
            <a:spLocks noGrp="1"/>
          </p:cNvSpPr>
          <p:nvPr>
            <p:ph idx="1"/>
          </p:nvPr>
        </p:nvSpPr>
        <p:spPr/>
        <p:txBody>
          <a:bodyPr/>
          <a:lstStyle/>
          <a:p>
            <a:r>
              <a:rPr lang="zh-CN" altLang="en-US" dirty="0" smtClean="0"/>
              <a:t>服务</a:t>
            </a:r>
            <a:endParaRPr lang="en-US" altLang="zh-CN" dirty="0" smtClean="0"/>
          </a:p>
          <a:p>
            <a:pPr lvl="1"/>
            <a:r>
              <a:rPr lang="zh-CN" altLang="en-US" dirty="0" smtClean="0"/>
              <a:t>领域中的一些行为，用于协调多个领域对象，这种行为不属于任何领域对象。它们代表了领域中一些的重要行为，不能简单的合并到某个实体或者值对象中。</a:t>
            </a:r>
            <a:endParaRPr lang="en-US" altLang="zh-CN" dirty="0" smtClean="0"/>
          </a:p>
          <a:p>
            <a:pPr lvl="1"/>
            <a:r>
              <a:rPr lang="zh-CN" altLang="en-US" dirty="0" smtClean="0"/>
              <a:t>另外，服务不具有内置状态，其作用为简化使用领域的作用，提供领域对象的协调。</a:t>
            </a:r>
            <a:endParaRPr lang="en-US" altLang="zh-CN" dirty="0" smtClean="0"/>
          </a:p>
          <a:p>
            <a:r>
              <a:rPr lang="zh-CN" altLang="en-US" dirty="0" smtClean="0"/>
              <a:t>模块</a:t>
            </a:r>
            <a:endParaRPr lang="en-US" altLang="zh-CN" dirty="0" smtClean="0"/>
          </a:p>
          <a:p>
            <a:pPr lvl="1"/>
            <a:r>
              <a:rPr lang="zh-CN" altLang="en-US" dirty="0" smtClean="0"/>
              <a:t>对于大型项目，其模型趋向于越来越大，当模型大到一定程度，便难于进行讨论和分析。基于此，需要将模型组织成模块。</a:t>
            </a:r>
            <a:endParaRPr lang="en-US" altLang="zh-CN" dirty="0" smtClean="0"/>
          </a:p>
          <a:p>
            <a:pPr lvl="1"/>
            <a:r>
              <a:rPr lang="zh-CN" altLang="en-US" dirty="0" smtClean="0"/>
              <a:t>模块被用来作为组织概念和任务以降低复杂性的一种方法。</a:t>
            </a:r>
            <a:endParaRPr lang="en-US" altLang="zh-CN" dirty="0" smtClean="0"/>
          </a:p>
          <a:p>
            <a:pPr lvl="1"/>
            <a:r>
              <a:rPr lang="zh-CN" altLang="en-US" dirty="0" smtClean="0"/>
              <a:t>模块强调的是高内聚：如通信性内聚和功能性内聚。后者为最好的选择。</a:t>
            </a:r>
            <a:endParaRPr lang="en-US" altLang="zh-CN"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DDD</a:t>
            </a:r>
            <a:r>
              <a:rPr lang="zh-CN" altLang="en-US" dirty="0" smtClean="0"/>
              <a:t>模式</a:t>
            </a:r>
            <a:endParaRPr lang="zh-CN" altLang="en-US" dirty="0"/>
          </a:p>
        </p:txBody>
      </p:sp>
      <p:pic>
        <p:nvPicPr>
          <p:cNvPr id="50178" name="Picture 2"/>
          <p:cNvPicPr>
            <a:picLocks noChangeAspect="1" noChangeArrowheads="1"/>
          </p:cNvPicPr>
          <p:nvPr/>
        </p:nvPicPr>
        <p:blipFill>
          <a:blip r:embed="rId2" cstate="print"/>
          <a:srcRect/>
          <a:stretch>
            <a:fillRect/>
          </a:stretch>
        </p:blipFill>
        <p:spPr bwMode="auto">
          <a:xfrm>
            <a:off x="2952725" y="1999552"/>
            <a:ext cx="7128792" cy="3970279"/>
          </a:xfrm>
          <a:prstGeom prst="rect">
            <a:avLst/>
          </a:prstGeom>
          <a:noFill/>
          <a:ln w="9525">
            <a:noFill/>
            <a:miter lim="800000"/>
            <a:headEnd/>
            <a:tailEnd/>
          </a:ln>
        </p:spPr>
      </p:pic>
      <p:sp>
        <p:nvSpPr>
          <p:cNvPr id="3" name="内容占位符 2"/>
          <p:cNvSpPr>
            <a:spLocks noGrp="1"/>
          </p:cNvSpPr>
          <p:nvPr>
            <p:ph idx="1"/>
          </p:nvPr>
        </p:nvSpPr>
        <p:spPr/>
        <p:txBody>
          <a:bodyPr/>
          <a:lstStyle/>
          <a:p>
            <a:r>
              <a:rPr lang="zh-CN" altLang="en-US" dirty="0" smtClean="0"/>
              <a:t>下面的三个模式与领域对象的生命周期相关</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anim calcmode="lin" valueType="num">
                                      <p:cBhvr additive="base">
                                        <p:cTn id="7" dur="500" fill="hold"/>
                                        <p:tgtEl>
                                          <p:spTgt spid="50178"/>
                                        </p:tgtEl>
                                        <p:attrNameLst>
                                          <p:attrName>ppt_x</p:attrName>
                                        </p:attrNameLst>
                                      </p:cBhvr>
                                      <p:tavLst>
                                        <p:tav tm="0">
                                          <p:val>
                                            <p:strVal val="#ppt_x"/>
                                          </p:val>
                                        </p:tav>
                                        <p:tav tm="100000">
                                          <p:val>
                                            <p:strVal val="#ppt_x"/>
                                          </p:val>
                                        </p:tav>
                                      </p:tavLst>
                                    </p:anim>
                                    <p:anim calcmode="lin" valueType="num">
                                      <p:cBhvr additive="base">
                                        <p:cTn id="8" dur="500" fill="hold"/>
                                        <p:tgtEl>
                                          <p:spTgt spid="50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DDD</a:t>
            </a:r>
            <a:r>
              <a:rPr lang="zh-CN" altLang="en-US" dirty="0" smtClean="0"/>
              <a:t>模式</a:t>
            </a:r>
            <a:endParaRPr lang="zh-CN" altLang="en-US" dirty="0"/>
          </a:p>
        </p:txBody>
      </p:sp>
      <p:pic>
        <p:nvPicPr>
          <p:cNvPr id="51202" name="Picture 2"/>
          <p:cNvPicPr>
            <a:picLocks noChangeAspect="1" noChangeArrowheads="1"/>
          </p:cNvPicPr>
          <p:nvPr/>
        </p:nvPicPr>
        <p:blipFill>
          <a:blip r:embed="rId2" cstate="print"/>
          <a:srcRect/>
          <a:stretch>
            <a:fillRect/>
          </a:stretch>
        </p:blipFill>
        <p:spPr bwMode="auto">
          <a:xfrm>
            <a:off x="5249714" y="2375991"/>
            <a:ext cx="6271963" cy="3132469"/>
          </a:xfrm>
          <a:prstGeom prst="rect">
            <a:avLst/>
          </a:prstGeom>
          <a:noFill/>
          <a:ln w="9525">
            <a:noFill/>
            <a:miter lim="800000"/>
            <a:headEnd/>
            <a:tailEnd/>
          </a:ln>
        </p:spPr>
      </p:pic>
      <p:sp>
        <p:nvSpPr>
          <p:cNvPr id="3" name="内容占位符 2"/>
          <p:cNvSpPr>
            <a:spLocks noGrp="1"/>
          </p:cNvSpPr>
          <p:nvPr>
            <p:ph idx="1"/>
          </p:nvPr>
        </p:nvSpPr>
        <p:spPr>
          <a:xfrm>
            <a:off x="504825" y="1799927"/>
            <a:ext cx="4896172" cy="4031703"/>
          </a:xfrm>
        </p:spPr>
        <p:txBody>
          <a:bodyPr/>
          <a:lstStyle/>
          <a:p>
            <a:r>
              <a:rPr lang="zh-CN" altLang="en-US" dirty="0" smtClean="0"/>
              <a:t>聚合</a:t>
            </a:r>
            <a:endParaRPr lang="en-US" altLang="zh-CN" dirty="0" smtClean="0"/>
          </a:p>
          <a:p>
            <a:pPr lvl="1"/>
            <a:r>
              <a:rPr lang="zh-CN" altLang="en-US" dirty="0" smtClean="0"/>
              <a:t>领域中有众多的对象，相关之间具有比较复杂的关联。我们要对这些关联进行简化，保留本质关联，去除非本质关联。</a:t>
            </a:r>
            <a:endParaRPr lang="en-US" altLang="zh-CN" dirty="0" smtClean="0"/>
          </a:p>
          <a:p>
            <a:pPr lvl="1"/>
            <a:r>
              <a:rPr lang="zh-CN" altLang="en-US" dirty="0" smtClean="0"/>
              <a:t>聚合是可考虑成一个单元的一组相关对象。聚合使用边界将内部对象和外部对象划分开来。</a:t>
            </a:r>
            <a:endParaRPr lang="en-US" altLang="zh-CN" dirty="0" smtClean="0"/>
          </a:p>
          <a:p>
            <a:pPr lvl="1"/>
            <a:r>
              <a:rPr lang="zh-CN" altLang="en-US" dirty="0" smtClean="0"/>
              <a:t>聚合根为实体，外部对象只能通过根访问其中的对象。</a:t>
            </a:r>
            <a:endParaRPr lang="en-US" altLang="zh-CN" dirty="0" smtClean="0"/>
          </a:p>
          <a:p>
            <a:pPr lvl="1"/>
            <a:r>
              <a:rPr lang="zh-CN" altLang="en-US" dirty="0" smtClean="0"/>
              <a:t>聚合根的另一个作用是保持数据一致和强化不变量的存在。</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anim calcmode="lin" valueType="num">
                                      <p:cBhvr additive="base">
                                        <p:cTn id="7" dur="500" fill="hold"/>
                                        <p:tgtEl>
                                          <p:spTgt spid="51202"/>
                                        </p:tgtEl>
                                        <p:attrNameLst>
                                          <p:attrName>ppt_x</p:attrName>
                                        </p:attrNameLst>
                                      </p:cBhvr>
                                      <p:tavLst>
                                        <p:tav tm="0">
                                          <p:val>
                                            <p:strVal val="#ppt_x"/>
                                          </p:val>
                                        </p:tav>
                                        <p:tav tm="100000">
                                          <p:val>
                                            <p:strVal val="#ppt_x"/>
                                          </p:val>
                                        </p:tav>
                                      </p:tavLst>
                                    </p:anim>
                                    <p:anim calcmode="lin" valueType="num">
                                      <p:cBhvr additive="base">
                                        <p:cTn id="8" dur="500" fill="hold"/>
                                        <p:tgtEl>
                                          <p:spTgt spid="51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DDD</a:t>
            </a:r>
            <a:r>
              <a:rPr lang="zh-CN" altLang="en-US" dirty="0" smtClean="0"/>
              <a:t>模式</a:t>
            </a:r>
            <a:endParaRPr lang="zh-CN" altLang="en-US" dirty="0"/>
          </a:p>
        </p:txBody>
      </p:sp>
      <p:sp>
        <p:nvSpPr>
          <p:cNvPr id="3" name="内容占位符 2"/>
          <p:cNvSpPr>
            <a:spLocks noGrp="1"/>
          </p:cNvSpPr>
          <p:nvPr>
            <p:ph idx="1"/>
          </p:nvPr>
        </p:nvSpPr>
        <p:spPr/>
        <p:txBody>
          <a:bodyPr/>
          <a:lstStyle/>
          <a:p>
            <a:r>
              <a:rPr lang="zh-CN" altLang="en-US" dirty="0" smtClean="0"/>
              <a:t>工厂</a:t>
            </a:r>
            <a:endParaRPr lang="en-US" altLang="zh-CN" dirty="0" smtClean="0"/>
          </a:p>
          <a:p>
            <a:pPr lvl="1"/>
            <a:r>
              <a:rPr lang="zh-CN" altLang="en-US" dirty="0" smtClean="0"/>
              <a:t>基于聚合，创建领域对象。利用</a:t>
            </a:r>
            <a:r>
              <a:rPr lang="en-US" altLang="zh-CN" dirty="0" smtClean="0"/>
              <a:t>DI/</a:t>
            </a:r>
            <a:r>
              <a:rPr lang="en-US" altLang="zh-CN" dirty="0" err="1" smtClean="0"/>
              <a:t>IoC</a:t>
            </a:r>
            <a:r>
              <a:rPr lang="zh-CN" altLang="en-US" dirty="0" smtClean="0"/>
              <a:t>来实现。</a:t>
            </a:r>
            <a:endParaRPr lang="en-US" altLang="zh-CN" dirty="0" smtClean="0"/>
          </a:p>
          <a:p>
            <a:pPr lvl="1"/>
            <a:r>
              <a:rPr lang="zh-CN" altLang="en-US" dirty="0" smtClean="0"/>
              <a:t>此工厂与</a:t>
            </a:r>
            <a:r>
              <a:rPr lang="en-US" altLang="zh-CN" dirty="0" err="1" smtClean="0"/>
              <a:t>GoF</a:t>
            </a:r>
            <a:r>
              <a:rPr lang="zh-CN" altLang="en-US" dirty="0" smtClean="0"/>
              <a:t>的不同，其要创建一系列关系复杂的对象，并保证聚合的约束。</a:t>
            </a:r>
            <a:endParaRPr lang="en-US" altLang="zh-CN" dirty="0" smtClean="0"/>
          </a:p>
          <a:p>
            <a:r>
              <a:rPr lang="zh-CN" altLang="en-US" dirty="0" smtClean="0"/>
              <a:t>仓储</a:t>
            </a:r>
            <a:endParaRPr lang="en-US" altLang="zh-CN" dirty="0" smtClean="0"/>
          </a:p>
          <a:p>
            <a:pPr lvl="1"/>
            <a:r>
              <a:rPr lang="zh-CN" altLang="en-US" dirty="0" smtClean="0"/>
              <a:t>基于聚合，操作持久对象并管理其生命周期。</a:t>
            </a:r>
            <a:endParaRPr lang="en-US" altLang="zh-CN" dirty="0" smtClean="0"/>
          </a:p>
          <a:p>
            <a:pPr lvl="1"/>
            <a:r>
              <a:rPr lang="zh-CN" altLang="en-US" dirty="0" smtClean="0"/>
              <a:t>将领域与持久化机制隔离，保持领域的纯洁。</a:t>
            </a:r>
            <a:endParaRPr lang="en-US" altLang="zh-CN" dirty="0" smtClean="0"/>
          </a:p>
          <a:p>
            <a:pPr lvl="1"/>
            <a:r>
              <a:rPr lang="zh-CN" altLang="en-US" dirty="0" smtClean="0"/>
              <a:t>封装持久化技术：连接池、数据源、</a:t>
            </a:r>
            <a:r>
              <a:rPr lang="en-US" altLang="zh-CN" dirty="0" smtClean="0"/>
              <a:t>ORM</a:t>
            </a:r>
            <a:r>
              <a:rPr lang="zh-CN" altLang="en-US" dirty="0" smtClean="0"/>
              <a:t>技术、</a:t>
            </a:r>
            <a:r>
              <a:rPr lang="en-US" altLang="zh-CN" dirty="0" err="1" smtClean="0"/>
              <a:t>NoSQL</a:t>
            </a:r>
            <a:r>
              <a:rPr lang="en-US" altLang="zh-CN" dirty="0" smtClean="0"/>
              <a:t>…</a:t>
            </a:r>
          </a:p>
          <a:p>
            <a:pPr lvl="1"/>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DDD</a:t>
            </a:r>
            <a:r>
              <a:rPr lang="zh-CN" altLang="en-US" dirty="0" smtClean="0"/>
              <a:t>模式</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6671170" y="2087959"/>
            <a:ext cx="4850507" cy="3777117"/>
          </a:xfrm>
          <a:prstGeom prst="rect">
            <a:avLst/>
          </a:prstGeom>
          <a:noFill/>
          <a:ln w="9525">
            <a:noFill/>
            <a:miter lim="800000"/>
            <a:headEnd/>
            <a:tailEnd/>
          </a:ln>
        </p:spPr>
      </p:pic>
      <p:sp>
        <p:nvSpPr>
          <p:cNvPr id="3" name="内容占位符 2"/>
          <p:cNvSpPr>
            <a:spLocks noGrp="1"/>
          </p:cNvSpPr>
          <p:nvPr>
            <p:ph idx="1"/>
          </p:nvPr>
        </p:nvSpPr>
        <p:spPr>
          <a:xfrm>
            <a:off x="504825" y="1944688"/>
            <a:ext cx="6264324" cy="3671887"/>
          </a:xfrm>
        </p:spPr>
        <p:txBody>
          <a:bodyPr/>
          <a:lstStyle/>
          <a:p>
            <a:r>
              <a:rPr lang="zh-CN" altLang="en-US" dirty="0" smtClean="0"/>
              <a:t>重构带来模型的突破</a:t>
            </a:r>
            <a:endParaRPr lang="en-US" altLang="zh-CN" dirty="0" smtClean="0"/>
          </a:p>
          <a:p>
            <a:pPr lvl="1"/>
            <a:r>
              <a:rPr lang="zh-CN" altLang="en-US" dirty="0" smtClean="0"/>
              <a:t>代码总是会腐化</a:t>
            </a:r>
            <a:endParaRPr lang="en-US" altLang="zh-CN" dirty="0" smtClean="0"/>
          </a:p>
          <a:p>
            <a:pPr lvl="1">
              <a:lnSpc>
                <a:spcPct val="150000"/>
              </a:lnSpc>
            </a:pPr>
            <a:r>
              <a:rPr lang="zh-CN" altLang="en-US" dirty="0" smtClean="0"/>
              <a:t>随着后续对领域的了解，代码需要重构以符合更深刻的理解</a:t>
            </a:r>
            <a:endParaRPr lang="en-US" altLang="zh-CN"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DDD</a:t>
            </a:r>
            <a:r>
              <a:rPr lang="zh-CN" altLang="en-US" dirty="0" smtClean="0"/>
              <a:t>模式</a:t>
            </a:r>
            <a:endParaRPr lang="zh-CN" altLang="en-US" dirty="0"/>
          </a:p>
        </p:txBody>
      </p:sp>
      <p:sp>
        <p:nvSpPr>
          <p:cNvPr id="3" name="内容占位符 2"/>
          <p:cNvSpPr>
            <a:spLocks noGrp="1"/>
          </p:cNvSpPr>
          <p:nvPr>
            <p:ph idx="1"/>
          </p:nvPr>
        </p:nvSpPr>
        <p:spPr/>
        <p:txBody>
          <a:bodyPr/>
          <a:lstStyle/>
          <a:p>
            <a:r>
              <a:rPr lang="zh-CN" altLang="en-US" dirty="0" smtClean="0"/>
              <a:t>将隐式概念转换为显式概念</a:t>
            </a:r>
            <a:endParaRPr lang="en-US" altLang="zh-CN" dirty="0" smtClean="0"/>
          </a:p>
          <a:p>
            <a:pPr lvl="1"/>
            <a:r>
              <a:rPr lang="zh-CN" altLang="en-US" dirty="0" smtClean="0"/>
              <a:t>规则引擎</a:t>
            </a:r>
            <a:endParaRPr lang="en-US" altLang="zh-CN" dirty="0" smtClean="0"/>
          </a:p>
          <a:p>
            <a:r>
              <a:rPr lang="zh-CN" altLang="en-US" dirty="0" smtClean="0"/>
              <a:t>表意接口</a:t>
            </a:r>
            <a:endParaRPr lang="en-US" altLang="zh-CN" dirty="0" smtClean="0"/>
          </a:p>
          <a:p>
            <a:pPr lvl="1"/>
            <a:r>
              <a:rPr lang="zh-CN" altLang="en-US" dirty="0" smtClean="0"/>
              <a:t>通过接口声明即明确表达了些接口所完成的功能或担负的作用</a:t>
            </a:r>
            <a:endParaRPr lang="en-US" altLang="zh-CN" dirty="0" smtClean="0"/>
          </a:p>
          <a:p>
            <a:r>
              <a:rPr lang="zh-CN" altLang="en-US" dirty="0" smtClean="0"/>
              <a:t>无副反应的函数</a:t>
            </a:r>
            <a:endParaRPr lang="en-US" altLang="zh-CN" dirty="0" smtClean="0"/>
          </a:p>
          <a:p>
            <a:pPr lvl="1"/>
            <a:r>
              <a:rPr lang="zh-CN" altLang="en-US" dirty="0" smtClean="0"/>
              <a:t>函数只完成其声明的责任，没有副反应</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4825" y="863600"/>
            <a:ext cx="10369550" cy="864319"/>
          </a:xfrm>
        </p:spPr>
        <p:txBody>
          <a:bodyPr/>
          <a:lstStyle/>
          <a:p>
            <a:r>
              <a:rPr lang="en-US" altLang="zh-CN" dirty="0" smtClean="0"/>
              <a:t>DDD</a:t>
            </a:r>
            <a:r>
              <a:rPr lang="zh-CN" altLang="en-US" dirty="0" smtClean="0"/>
              <a:t>模式</a:t>
            </a:r>
            <a:endParaRPr lang="zh-CN" altLang="en-US" dirty="0"/>
          </a:p>
        </p:txBody>
      </p:sp>
      <p:sp>
        <p:nvSpPr>
          <p:cNvPr id="3" name="内容占位符 2"/>
          <p:cNvSpPr>
            <a:spLocks noGrp="1"/>
          </p:cNvSpPr>
          <p:nvPr>
            <p:ph idx="1"/>
          </p:nvPr>
        </p:nvSpPr>
        <p:spPr>
          <a:xfrm>
            <a:off x="504825" y="1799928"/>
            <a:ext cx="10369550" cy="3816648"/>
          </a:xfrm>
        </p:spPr>
        <p:txBody>
          <a:bodyPr/>
          <a:lstStyle/>
          <a:p>
            <a:r>
              <a:rPr lang="zh-CN" altLang="en-US" dirty="0" smtClean="0"/>
              <a:t>后续的模式与保持模型的完整性相关，关注如何由多个团队来维护统一的模型。</a:t>
            </a:r>
            <a:endParaRPr lang="en-US" altLang="zh-CN" dirty="0" smtClean="0"/>
          </a:p>
          <a:p>
            <a:endParaRPr lang="zh-CN" altLang="en-US" dirty="0"/>
          </a:p>
        </p:txBody>
      </p:sp>
      <p:pic>
        <p:nvPicPr>
          <p:cNvPr id="52226" name="Picture 2"/>
          <p:cNvPicPr>
            <a:picLocks noChangeAspect="1" noChangeArrowheads="1"/>
          </p:cNvPicPr>
          <p:nvPr/>
        </p:nvPicPr>
        <p:blipFill>
          <a:blip r:embed="rId2" cstate="print"/>
          <a:srcRect/>
          <a:stretch>
            <a:fillRect/>
          </a:stretch>
        </p:blipFill>
        <p:spPr bwMode="auto">
          <a:xfrm>
            <a:off x="2520677" y="2303983"/>
            <a:ext cx="7200799" cy="39296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推荐阅读</a:t>
            </a:r>
            <a:endParaRPr lang="zh-CN" altLang="en-US" dirty="0"/>
          </a:p>
        </p:txBody>
      </p:sp>
      <p:pic>
        <p:nvPicPr>
          <p:cNvPr id="48130" name="Picture 2"/>
          <p:cNvPicPr>
            <a:picLocks noChangeAspect="1" noChangeArrowheads="1"/>
          </p:cNvPicPr>
          <p:nvPr/>
        </p:nvPicPr>
        <p:blipFill>
          <a:blip r:embed="rId2" cstate="print"/>
          <a:srcRect/>
          <a:stretch>
            <a:fillRect/>
          </a:stretch>
        </p:blipFill>
        <p:spPr bwMode="auto">
          <a:xfrm>
            <a:off x="152696" y="1799927"/>
            <a:ext cx="5392317" cy="1968624"/>
          </a:xfrm>
          <a:prstGeom prst="rect">
            <a:avLst/>
          </a:prstGeom>
          <a:noFill/>
          <a:ln w="9525">
            <a:solidFill>
              <a:schemeClr val="tx1"/>
            </a:solidFill>
            <a:miter lim="800000"/>
            <a:headEnd/>
            <a:tailEnd/>
          </a:ln>
        </p:spPr>
      </p:pic>
      <p:pic>
        <p:nvPicPr>
          <p:cNvPr id="48131" name="Picture 3"/>
          <p:cNvPicPr>
            <a:picLocks noChangeAspect="1" noChangeArrowheads="1"/>
          </p:cNvPicPr>
          <p:nvPr/>
        </p:nvPicPr>
        <p:blipFill>
          <a:blip r:embed="rId3" cstate="print"/>
          <a:srcRect/>
          <a:stretch>
            <a:fillRect/>
          </a:stretch>
        </p:blipFill>
        <p:spPr bwMode="auto">
          <a:xfrm>
            <a:off x="155840" y="3888159"/>
            <a:ext cx="5389174" cy="1799652"/>
          </a:xfrm>
          <a:prstGeom prst="rect">
            <a:avLst/>
          </a:prstGeom>
          <a:noFill/>
          <a:ln w="9525">
            <a:solidFill>
              <a:schemeClr val="tx1"/>
            </a:solidFill>
            <a:miter lim="800000"/>
            <a:headEnd/>
            <a:tailEnd/>
          </a:ln>
        </p:spPr>
      </p:pic>
      <p:pic>
        <p:nvPicPr>
          <p:cNvPr id="48132" name="Picture 4"/>
          <p:cNvPicPr>
            <a:picLocks noChangeAspect="1" noChangeArrowheads="1"/>
          </p:cNvPicPr>
          <p:nvPr/>
        </p:nvPicPr>
        <p:blipFill>
          <a:blip r:embed="rId4" cstate="print"/>
          <a:srcRect/>
          <a:stretch>
            <a:fillRect/>
          </a:stretch>
        </p:blipFill>
        <p:spPr bwMode="auto">
          <a:xfrm>
            <a:off x="5689029" y="1799927"/>
            <a:ext cx="5781538" cy="1968624"/>
          </a:xfrm>
          <a:prstGeom prst="rect">
            <a:avLst/>
          </a:prstGeom>
          <a:noFill/>
          <a:ln w="9525">
            <a:solidFill>
              <a:schemeClr val="tx1"/>
            </a:solid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5689029" y="3888159"/>
            <a:ext cx="3816424" cy="22063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DDD</a:t>
            </a:r>
            <a:r>
              <a:rPr lang="zh-CN" altLang="en-US" dirty="0" smtClean="0"/>
              <a:t>模式</a:t>
            </a:r>
            <a:endParaRPr lang="zh-CN" altLang="en-US" dirty="0"/>
          </a:p>
        </p:txBody>
      </p:sp>
      <p:sp>
        <p:nvSpPr>
          <p:cNvPr id="3" name="内容占位符 2"/>
          <p:cNvSpPr>
            <a:spLocks noGrp="1"/>
          </p:cNvSpPr>
          <p:nvPr>
            <p:ph idx="1"/>
          </p:nvPr>
        </p:nvSpPr>
        <p:spPr/>
        <p:txBody>
          <a:bodyPr/>
          <a:lstStyle/>
          <a:p>
            <a:r>
              <a:rPr lang="zh-CN" altLang="en-US" dirty="0" smtClean="0"/>
              <a:t>上下文映射</a:t>
            </a:r>
            <a:endParaRPr lang="en-US" altLang="zh-CN" dirty="0" smtClean="0"/>
          </a:p>
          <a:p>
            <a:endParaRPr lang="en-US" altLang="zh-CN" dirty="0" smtClean="0"/>
          </a:p>
          <a:p>
            <a:endParaRPr lang="en-US" altLang="zh-CN" dirty="0" smtClean="0"/>
          </a:p>
          <a:p>
            <a:endParaRPr lang="en-US" altLang="zh-CN" dirty="0" smtClean="0"/>
          </a:p>
          <a:p>
            <a:r>
              <a:rPr lang="zh-CN" altLang="en-US" dirty="0" smtClean="0"/>
              <a:t>共享内核</a:t>
            </a:r>
            <a:endParaRPr lang="zh-CN" altLang="en-US" dirty="0"/>
          </a:p>
        </p:txBody>
      </p:sp>
      <p:pic>
        <p:nvPicPr>
          <p:cNvPr id="43009" name="Picture 1"/>
          <p:cNvPicPr>
            <a:picLocks noChangeAspect="1" noChangeArrowheads="1"/>
          </p:cNvPicPr>
          <p:nvPr/>
        </p:nvPicPr>
        <p:blipFill>
          <a:blip r:embed="rId2" cstate="print"/>
          <a:srcRect/>
          <a:stretch>
            <a:fillRect/>
          </a:stretch>
        </p:blipFill>
        <p:spPr bwMode="auto">
          <a:xfrm>
            <a:off x="3600797" y="1367879"/>
            <a:ext cx="4464496" cy="2227996"/>
          </a:xfrm>
          <a:prstGeom prst="rect">
            <a:avLst/>
          </a:prstGeom>
          <a:noFill/>
          <a:ln w="9525">
            <a:noFill/>
            <a:miter lim="800000"/>
            <a:headEnd/>
            <a:tailEnd/>
          </a:ln>
        </p:spPr>
      </p:pic>
      <p:pic>
        <p:nvPicPr>
          <p:cNvPr id="8194" name="Picture 2" descr="C:\Users\OceanHeart\AppData\Local\youdao\ynote\images\6AC2365509DB46D78F54957978354314\ddd-contextmapping-figure12.jpeg"/>
          <p:cNvPicPr>
            <a:picLocks noChangeAspect="1" noChangeArrowheads="1"/>
          </p:cNvPicPr>
          <p:nvPr/>
        </p:nvPicPr>
        <p:blipFill>
          <a:blip r:embed="rId3" cstate="print"/>
          <a:srcRect/>
          <a:stretch>
            <a:fillRect/>
          </a:stretch>
        </p:blipFill>
        <p:spPr bwMode="auto">
          <a:xfrm>
            <a:off x="3888829" y="3672135"/>
            <a:ext cx="3817774" cy="280804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DDD</a:t>
            </a:r>
            <a:r>
              <a:rPr lang="zh-CN" altLang="en-US" dirty="0" smtClean="0"/>
              <a:t>模式</a:t>
            </a:r>
            <a:endParaRPr lang="zh-CN" altLang="en-US" dirty="0"/>
          </a:p>
        </p:txBody>
      </p:sp>
      <p:sp>
        <p:nvSpPr>
          <p:cNvPr id="3" name="内容占位符 2"/>
          <p:cNvSpPr>
            <a:spLocks noGrp="1"/>
          </p:cNvSpPr>
          <p:nvPr>
            <p:ph idx="1"/>
          </p:nvPr>
        </p:nvSpPr>
        <p:spPr/>
        <p:txBody>
          <a:bodyPr/>
          <a:lstStyle/>
          <a:p>
            <a:r>
              <a:rPr lang="zh-CN" altLang="en-US" dirty="0" smtClean="0"/>
              <a:t>客户</a:t>
            </a:r>
            <a:r>
              <a:rPr lang="en-US" altLang="zh-CN" dirty="0" smtClean="0"/>
              <a:t>-</a:t>
            </a:r>
            <a:r>
              <a:rPr lang="zh-CN" altLang="en-US" dirty="0" smtClean="0"/>
              <a:t>供应商</a:t>
            </a:r>
            <a:endParaRPr lang="en-US" altLang="zh-CN" dirty="0" smtClean="0"/>
          </a:p>
          <a:p>
            <a:pPr lvl="1"/>
            <a:r>
              <a:rPr lang="zh-CN" altLang="en-US" dirty="0" smtClean="0"/>
              <a:t>双方基于谈判与使用协调领域模型</a:t>
            </a:r>
            <a:endParaRPr lang="en-US" altLang="zh-CN" dirty="0" smtClean="0"/>
          </a:p>
          <a:p>
            <a:endParaRPr lang="en-US" altLang="zh-CN" dirty="0" smtClean="0"/>
          </a:p>
          <a:p>
            <a:r>
              <a:rPr lang="zh-CN" altLang="en-US" dirty="0" smtClean="0"/>
              <a:t>顺从</a:t>
            </a:r>
            <a:endParaRPr lang="en-US" altLang="zh-CN" dirty="0" smtClean="0"/>
          </a:p>
          <a:p>
            <a:pPr lvl="1"/>
            <a:r>
              <a:rPr lang="zh-CN" altLang="en-US" dirty="0" smtClean="0"/>
              <a:t>弱势一方使用强势一方的领域模型。</a:t>
            </a:r>
            <a:endParaRPr lang="en-US" altLang="zh-CN" dirty="0" smtClean="0"/>
          </a:p>
          <a:p>
            <a:endParaRPr lang="en-US" altLang="zh-CN" dirty="0" smtClean="0"/>
          </a:p>
          <a:p>
            <a:r>
              <a:rPr lang="zh-CN" altLang="en-US" dirty="0" smtClean="0"/>
              <a:t>防崩溃层</a:t>
            </a:r>
            <a:endParaRPr lang="en-US" altLang="zh-CN" dirty="0" smtClean="0"/>
          </a:p>
          <a:p>
            <a:pPr lvl="1"/>
            <a:r>
              <a:rPr lang="zh-CN" altLang="en-US" dirty="0" smtClean="0"/>
              <a:t>通过相应手段，将依赖外部的领域模型进行隔离，防止其变更造成大的影响</a:t>
            </a:r>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DDD</a:t>
            </a:r>
            <a:r>
              <a:rPr lang="zh-CN" altLang="en-US" dirty="0" smtClean="0"/>
              <a:t>思想</a:t>
            </a:r>
            <a:endParaRPr lang="zh-CN" altLang="en-US" dirty="0"/>
          </a:p>
        </p:txBody>
      </p:sp>
      <p:sp>
        <p:nvSpPr>
          <p:cNvPr id="3" name="内容占位符 2"/>
          <p:cNvSpPr>
            <a:spLocks noGrp="1"/>
          </p:cNvSpPr>
          <p:nvPr>
            <p:ph idx="1"/>
          </p:nvPr>
        </p:nvSpPr>
        <p:spPr/>
        <p:txBody>
          <a:bodyPr/>
          <a:lstStyle/>
          <a:p>
            <a:r>
              <a:rPr lang="en-US" altLang="zh-CN" dirty="0" smtClean="0"/>
              <a:t>OO</a:t>
            </a:r>
            <a:r>
              <a:rPr lang="zh-CN" altLang="en-US" dirty="0" smtClean="0"/>
              <a:t>思想的更深刻应用</a:t>
            </a:r>
            <a:endParaRPr lang="en-US" altLang="zh-CN" dirty="0" smtClean="0"/>
          </a:p>
          <a:p>
            <a:r>
              <a:rPr lang="zh-CN" altLang="en-US" dirty="0" smtClean="0"/>
              <a:t>改变代码</a:t>
            </a:r>
            <a:r>
              <a:rPr lang="en-US" altLang="zh-CN" dirty="0" smtClean="0"/>
              <a:t>==</a:t>
            </a:r>
            <a:r>
              <a:rPr lang="zh-CN" altLang="en-US" dirty="0" smtClean="0"/>
              <a:t>改变模型</a:t>
            </a:r>
            <a:endParaRPr lang="en-US" altLang="zh-CN" dirty="0" smtClean="0"/>
          </a:p>
          <a:p>
            <a:r>
              <a:rPr lang="zh-CN" altLang="en-US" dirty="0" smtClean="0"/>
              <a:t>领域对象与现实世界的业务映射，明确的职责划分</a:t>
            </a:r>
            <a:endParaRPr lang="en-US" altLang="zh-CN" dirty="0" smtClean="0"/>
          </a:p>
          <a:p>
            <a:r>
              <a:rPr lang="zh-CN" altLang="en-US" dirty="0" smtClean="0"/>
              <a:t>领域对象是核心，设计基于对象复用，而非数据库</a:t>
            </a:r>
            <a:endParaRPr lang="en-US" altLang="zh-CN" dirty="0" smtClean="0"/>
          </a:p>
          <a:p>
            <a:endParaRPr lang="en-US" altLang="zh-CN" dirty="0" smtClean="0"/>
          </a:p>
          <a:p>
            <a:r>
              <a:rPr lang="zh-CN" altLang="en-US" dirty="0" smtClean="0"/>
              <a:t>适用场景：</a:t>
            </a:r>
            <a:endParaRPr lang="en-US" altLang="zh-CN" dirty="0" smtClean="0"/>
          </a:p>
          <a:p>
            <a:pPr lvl="1"/>
            <a:r>
              <a:rPr lang="zh-CN" altLang="en-US" dirty="0" smtClean="0"/>
              <a:t>复杂业务逻辑的软件开发，不适用普通的</a:t>
            </a:r>
            <a:r>
              <a:rPr lang="en-US" altLang="zh-CN" dirty="0" smtClean="0"/>
              <a:t>CRUD</a:t>
            </a:r>
            <a:r>
              <a:rPr lang="zh-CN" altLang="en-US" dirty="0" smtClean="0"/>
              <a:t>业务</a:t>
            </a:r>
            <a:endParaRPr lang="en-US" altLang="zh-CN" dirty="0" smtClean="0"/>
          </a:p>
          <a:p>
            <a:pPr lvl="1"/>
            <a:r>
              <a:rPr lang="zh-CN" altLang="en-US" dirty="0" smtClean="0"/>
              <a:t>软件维护性和扩展性好</a:t>
            </a:r>
            <a:endParaRPr lang="en-US" altLang="zh-CN" dirty="0" smtClean="0"/>
          </a:p>
          <a:p>
            <a:pPr lvl="1"/>
            <a:r>
              <a:rPr lang="zh-CN" altLang="en-US" dirty="0" smtClean="0"/>
              <a:t>对设计和开发人员要求较高</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典型架构</a:t>
            </a:r>
            <a:endParaRPr lang="zh-CN" altLang="en-US" dirty="0"/>
          </a:p>
        </p:txBody>
      </p:sp>
      <p:pic>
        <p:nvPicPr>
          <p:cNvPr id="53250" name="Picture 2"/>
          <p:cNvPicPr>
            <a:picLocks noChangeAspect="1" noChangeArrowheads="1"/>
          </p:cNvPicPr>
          <p:nvPr/>
        </p:nvPicPr>
        <p:blipFill>
          <a:blip r:embed="rId2" cstate="print"/>
          <a:srcRect/>
          <a:stretch>
            <a:fillRect/>
          </a:stretch>
        </p:blipFill>
        <p:spPr bwMode="auto">
          <a:xfrm>
            <a:off x="2736700" y="791815"/>
            <a:ext cx="7447509" cy="52565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a:t>
            </a:r>
            <a:r>
              <a:rPr lang="en-US" altLang="zh-CN" dirty="0" smtClean="0"/>
              <a:t>3</a:t>
            </a:r>
            <a:r>
              <a:rPr lang="zh-CN" altLang="en-US" dirty="0" smtClean="0"/>
              <a:t>层架构</a:t>
            </a:r>
            <a:endParaRPr lang="en-US" dirty="0"/>
          </a:p>
        </p:txBody>
      </p:sp>
      <p:sp>
        <p:nvSpPr>
          <p:cNvPr id="3" name="内容占位符 2"/>
          <p:cNvSpPr>
            <a:spLocks noGrp="1"/>
          </p:cNvSpPr>
          <p:nvPr>
            <p:ph idx="1"/>
          </p:nvPr>
        </p:nvSpPr>
        <p:spPr>
          <a:xfrm>
            <a:off x="2592685" y="1799927"/>
            <a:ext cx="2808312" cy="3671887"/>
          </a:xfrm>
        </p:spPr>
        <p:txBody>
          <a:bodyPr/>
          <a:lstStyle/>
          <a:p>
            <a:endParaRPr lang="en-US" dirty="0"/>
          </a:p>
        </p:txBody>
      </p:sp>
      <p:sp>
        <p:nvSpPr>
          <p:cNvPr id="4" name="圆角矩形 3"/>
          <p:cNvSpPr/>
          <p:nvPr/>
        </p:nvSpPr>
        <p:spPr>
          <a:xfrm>
            <a:off x="864493" y="2087959"/>
            <a:ext cx="129614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a:t>
            </a:r>
            <a:endParaRPr lang="en-US" dirty="0"/>
          </a:p>
        </p:txBody>
      </p:sp>
      <p:sp>
        <p:nvSpPr>
          <p:cNvPr id="5" name="圆角矩形 4"/>
          <p:cNvSpPr/>
          <p:nvPr/>
        </p:nvSpPr>
        <p:spPr>
          <a:xfrm>
            <a:off x="864493" y="3096071"/>
            <a:ext cx="129614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a:t>
            </a:r>
            <a:endParaRPr lang="en-US" dirty="0"/>
          </a:p>
        </p:txBody>
      </p:sp>
      <p:sp>
        <p:nvSpPr>
          <p:cNvPr id="6" name="圆角矩形 5"/>
          <p:cNvSpPr/>
          <p:nvPr/>
        </p:nvSpPr>
        <p:spPr>
          <a:xfrm>
            <a:off x="864493" y="4248199"/>
            <a:ext cx="129614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access</a:t>
            </a:r>
            <a:endParaRPr lang="en-US" dirty="0"/>
          </a:p>
        </p:txBody>
      </p:sp>
      <p:sp>
        <p:nvSpPr>
          <p:cNvPr id="7" name="下箭头 6"/>
          <p:cNvSpPr/>
          <p:nvPr/>
        </p:nvSpPr>
        <p:spPr>
          <a:xfrm flipH="1">
            <a:off x="1440557" y="2808039"/>
            <a:ext cx="144016" cy="288032"/>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下箭头 7"/>
          <p:cNvSpPr/>
          <p:nvPr/>
        </p:nvSpPr>
        <p:spPr>
          <a:xfrm flipH="1" flipV="1">
            <a:off x="1440557" y="3816151"/>
            <a:ext cx="144016" cy="288032"/>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432445" y="1871935"/>
            <a:ext cx="1944216"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UI</a:t>
            </a:r>
            <a:endParaRPr lang="en-US" dirty="0"/>
          </a:p>
        </p:txBody>
      </p:sp>
      <p:sp>
        <p:nvSpPr>
          <p:cNvPr id="2" name="标题 1"/>
          <p:cNvSpPr>
            <a:spLocks noGrp="1"/>
          </p:cNvSpPr>
          <p:nvPr>
            <p:ph type="title"/>
          </p:nvPr>
        </p:nvSpPr>
        <p:spPr/>
        <p:txBody>
          <a:bodyPr/>
          <a:lstStyle/>
          <a:p>
            <a:r>
              <a:rPr lang="zh-CN" altLang="en-US" dirty="0" smtClean="0"/>
              <a:t>简单</a:t>
            </a:r>
            <a:r>
              <a:rPr lang="en-US" altLang="zh-CN" dirty="0" smtClean="0"/>
              <a:t>3</a:t>
            </a:r>
            <a:r>
              <a:rPr lang="zh-CN" altLang="en-US" dirty="0" smtClean="0"/>
              <a:t>层架构</a:t>
            </a:r>
            <a:endParaRPr lang="en-US" dirty="0"/>
          </a:p>
        </p:txBody>
      </p:sp>
      <p:sp>
        <p:nvSpPr>
          <p:cNvPr id="3" name="内容占位符 2"/>
          <p:cNvSpPr>
            <a:spLocks noGrp="1"/>
          </p:cNvSpPr>
          <p:nvPr>
            <p:ph idx="1"/>
          </p:nvPr>
        </p:nvSpPr>
        <p:spPr>
          <a:xfrm>
            <a:off x="2592685" y="1799927"/>
            <a:ext cx="2808312" cy="3671887"/>
          </a:xfrm>
        </p:spPr>
        <p:txBody>
          <a:bodyPr/>
          <a:lstStyle/>
          <a:p>
            <a:endParaRPr lang="en-US" dirty="0"/>
          </a:p>
        </p:txBody>
      </p:sp>
      <p:sp>
        <p:nvSpPr>
          <p:cNvPr id="4" name="圆角矩形 3"/>
          <p:cNvSpPr/>
          <p:nvPr/>
        </p:nvSpPr>
        <p:spPr>
          <a:xfrm>
            <a:off x="720477" y="1943943"/>
            <a:ext cx="50405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5" name="圆角矩形 4"/>
          <p:cNvSpPr/>
          <p:nvPr/>
        </p:nvSpPr>
        <p:spPr>
          <a:xfrm>
            <a:off x="504453" y="3096071"/>
            <a:ext cx="1872208"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a:t>
            </a:r>
            <a:endParaRPr lang="en-US" dirty="0"/>
          </a:p>
        </p:txBody>
      </p:sp>
      <p:sp>
        <p:nvSpPr>
          <p:cNvPr id="6" name="圆角矩形 5"/>
          <p:cNvSpPr/>
          <p:nvPr/>
        </p:nvSpPr>
        <p:spPr>
          <a:xfrm>
            <a:off x="864493" y="4248199"/>
            <a:ext cx="129614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access</a:t>
            </a:r>
            <a:endParaRPr lang="en-US" dirty="0"/>
          </a:p>
        </p:txBody>
      </p:sp>
      <p:sp>
        <p:nvSpPr>
          <p:cNvPr id="7" name="下箭头 6"/>
          <p:cNvSpPr/>
          <p:nvPr/>
        </p:nvSpPr>
        <p:spPr>
          <a:xfrm flipH="1">
            <a:off x="1440557" y="2808039"/>
            <a:ext cx="144016" cy="288032"/>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下箭头 7"/>
          <p:cNvSpPr/>
          <p:nvPr/>
        </p:nvSpPr>
        <p:spPr>
          <a:xfrm flipH="1" flipV="1">
            <a:off x="1440557" y="3888159"/>
            <a:ext cx="144016" cy="288032"/>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圆角矩形 8"/>
          <p:cNvSpPr/>
          <p:nvPr/>
        </p:nvSpPr>
        <p:spPr>
          <a:xfrm>
            <a:off x="1512565" y="1943943"/>
            <a:ext cx="50405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
            </a:r>
            <a:endParaRPr lang="en-US" dirty="0"/>
          </a:p>
        </p:txBody>
      </p:sp>
      <p:sp>
        <p:nvSpPr>
          <p:cNvPr id="10" name="圆角矩形 9"/>
          <p:cNvSpPr/>
          <p:nvPr/>
        </p:nvSpPr>
        <p:spPr>
          <a:xfrm>
            <a:off x="1224533" y="2447999"/>
            <a:ext cx="50405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圆角矩形 11"/>
          <p:cNvSpPr/>
          <p:nvPr/>
        </p:nvSpPr>
        <p:spPr>
          <a:xfrm>
            <a:off x="1656581" y="3456111"/>
            <a:ext cx="108012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a:t>
            </a:r>
            <a:endParaRPr lang="en-US" dirty="0"/>
          </a:p>
        </p:txBody>
      </p:sp>
      <p:sp>
        <p:nvSpPr>
          <p:cNvPr id="13" name="圆角矩形 12"/>
          <p:cNvSpPr/>
          <p:nvPr/>
        </p:nvSpPr>
        <p:spPr>
          <a:xfrm>
            <a:off x="216421" y="3456111"/>
            <a:ext cx="108012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736701" y="1799927"/>
            <a:ext cx="1944216"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UI</a:t>
            </a:r>
            <a:endParaRPr lang="en-US" dirty="0"/>
          </a:p>
        </p:txBody>
      </p:sp>
      <p:sp>
        <p:nvSpPr>
          <p:cNvPr id="2" name="标题 1"/>
          <p:cNvSpPr>
            <a:spLocks noGrp="1"/>
          </p:cNvSpPr>
          <p:nvPr>
            <p:ph type="title"/>
          </p:nvPr>
        </p:nvSpPr>
        <p:spPr>
          <a:xfrm>
            <a:off x="504825" y="863600"/>
            <a:ext cx="10369550" cy="864319"/>
          </a:xfrm>
        </p:spPr>
        <p:txBody>
          <a:bodyPr/>
          <a:lstStyle/>
          <a:p>
            <a:r>
              <a:rPr lang="zh-CN" altLang="en-US" dirty="0" smtClean="0"/>
              <a:t>简单</a:t>
            </a:r>
            <a:r>
              <a:rPr lang="en-US" altLang="zh-CN" dirty="0" smtClean="0"/>
              <a:t>3</a:t>
            </a:r>
            <a:r>
              <a:rPr lang="zh-CN" altLang="en-US" dirty="0" smtClean="0"/>
              <a:t>层</a:t>
            </a:r>
            <a:r>
              <a:rPr lang="zh-CN" altLang="en-US" dirty="0" smtClean="0"/>
              <a:t>架构 </a:t>
            </a:r>
            <a:r>
              <a:rPr lang="en-US" altLang="zh-CN" dirty="0" smtClean="0"/>
              <a:t>– Data </a:t>
            </a:r>
            <a:r>
              <a:rPr lang="en-US" altLang="zh-CN" dirty="0" err="1" smtClean="0"/>
              <a:t>Accesss</a:t>
            </a:r>
            <a:r>
              <a:rPr lang="en-US" altLang="zh-CN" dirty="0" smtClean="0"/>
              <a:t> Layer  extended</a:t>
            </a:r>
            <a:endParaRPr lang="en-US" dirty="0"/>
          </a:p>
        </p:txBody>
      </p:sp>
      <p:sp>
        <p:nvSpPr>
          <p:cNvPr id="3" name="内容占位符 2"/>
          <p:cNvSpPr>
            <a:spLocks noGrp="1"/>
          </p:cNvSpPr>
          <p:nvPr>
            <p:ph idx="1"/>
          </p:nvPr>
        </p:nvSpPr>
        <p:spPr>
          <a:xfrm>
            <a:off x="8209309" y="1727919"/>
            <a:ext cx="2808312" cy="3671887"/>
          </a:xfrm>
        </p:spPr>
        <p:txBody>
          <a:bodyPr/>
          <a:lstStyle/>
          <a:p>
            <a:endParaRPr lang="en-US" dirty="0"/>
          </a:p>
        </p:txBody>
      </p:sp>
      <p:sp>
        <p:nvSpPr>
          <p:cNvPr id="4" name="圆角矩形 3"/>
          <p:cNvSpPr/>
          <p:nvPr/>
        </p:nvSpPr>
        <p:spPr>
          <a:xfrm>
            <a:off x="3024733" y="1871935"/>
            <a:ext cx="50405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5" name="圆角矩形 4"/>
          <p:cNvSpPr/>
          <p:nvPr/>
        </p:nvSpPr>
        <p:spPr>
          <a:xfrm>
            <a:off x="504453" y="3096071"/>
            <a:ext cx="5616624"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a:t>
            </a:r>
            <a:endParaRPr lang="en-US" dirty="0"/>
          </a:p>
        </p:txBody>
      </p:sp>
      <p:sp>
        <p:nvSpPr>
          <p:cNvPr id="6" name="圆角矩形 5"/>
          <p:cNvSpPr/>
          <p:nvPr/>
        </p:nvSpPr>
        <p:spPr>
          <a:xfrm>
            <a:off x="864493" y="4248199"/>
            <a:ext cx="5400600" cy="2016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Data </a:t>
            </a:r>
            <a:r>
              <a:rPr lang="en-US" dirty="0" smtClean="0"/>
              <a:t>access</a:t>
            </a:r>
            <a:endParaRPr lang="en-US" dirty="0"/>
          </a:p>
        </p:txBody>
      </p:sp>
      <p:sp>
        <p:nvSpPr>
          <p:cNvPr id="7" name="下箭头 6"/>
          <p:cNvSpPr/>
          <p:nvPr/>
        </p:nvSpPr>
        <p:spPr>
          <a:xfrm flipH="1">
            <a:off x="3744813" y="2736031"/>
            <a:ext cx="144016" cy="288032"/>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下箭头 7"/>
          <p:cNvSpPr/>
          <p:nvPr/>
        </p:nvSpPr>
        <p:spPr>
          <a:xfrm flipH="1" flipV="1">
            <a:off x="2016621" y="4032175"/>
            <a:ext cx="144016" cy="288032"/>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圆角矩形 8"/>
          <p:cNvSpPr/>
          <p:nvPr/>
        </p:nvSpPr>
        <p:spPr>
          <a:xfrm>
            <a:off x="3816821" y="1871935"/>
            <a:ext cx="50405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
            </a:r>
            <a:endParaRPr lang="en-US" dirty="0"/>
          </a:p>
        </p:txBody>
      </p:sp>
      <p:sp>
        <p:nvSpPr>
          <p:cNvPr id="10" name="圆角矩形 9"/>
          <p:cNvSpPr/>
          <p:nvPr/>
        </p:nvSpPr>
        <p:spPr>
          <a:xfrm>
            <a:off x="3528789" y="2375991"/>
            <a:ext cx="50405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 name="圆角矩形 11"/>
          <p:cNvSpPr/>
          <p:nvPr/>
        </p:nvSpPr>
        <p:spPr>
          <a:xfrm>
            <a:off x="1656581" y="3456111"/>
            <a:ext cx="108012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a:t>
            </a:r>
            <a:endParaRPr lang="en-US" dirty="0"/>
          </a:p>
        </p:txBody>
      </p:sp>
      <p:sp>
        <p:nvSpPr>
          <p:cNvPr id="13" name="圆角矩形 12"/>
          <p:cNvSpPr/>
          <p:nvPr/>
        </p:nvSpPr>
        <p:spPr>
          <a:xfrm>
            <a:off x="216421" y="3456111"/>
            <a:ext cx="108012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a:t>
            </a:r>
            <a:endParaRPr lang="en-US" dirty="0"/>
          </a:p>
        </p:txBody>
      </p:sp>
      <p:sp>
        <p:nvSpPr>
          <p:cNvPr id="14" name="圆角矩形 13"/>
          <p:cNvSpPr/>
          <p:nvPr/>
        </p:nvSpPr>
        <p:spPr>
          <a:xfrm>
            <a:off x="2448669" y="4392215"/>
            <a:ext cx="1656184" cy="360040"/>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Spring Data</a:t>
            </a:r>
            <a:endParaRPr lang="en-US" dirty="0"/>
          </a:p>
        </p:txBody>
      </p:sp>
      <p:sp>
        <p:nvSpPr>
          <p:cNvPr id="15" name="圆角矩形 14"/>
          <p:cNvSpPr/>
          <p:nvPr/>
        </p:nvSpPr>
        <p:spPr>
          <a:xfrm>
            <a:off x="1296541" y="4824263"/>
            <a:ext cx="280831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JPA2 (Java Persistence)</a:t>
            </a:r>
            <a:endParaRPr lang="en-US" dirty="0"/>
          </a:p>
        </p:txBody>
      </p:sp>
      <p:sp>
        <p:nvSpPr>
          <p:cNvPr id="16" name="圆角矩形 15"/>
          <p:cNvSpPr/>
          <p:nvPr/>
        </p:nvSpPr>
        <p:spPr>
          <a:xfrm>
            <a:off x="1296541" y="5256311"/>
            <a:ext cx="280831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Hibernate</a:t>
            </a:r>
            <a:endParaRPr lang="en-US" dirty="0"/>
          </a:p>
        </p:txBody>
      </p:sp>
      <p:sp>
        <p:nvSpPr>
          <p:cNvPr id="17" name="圆角矩形 16"/>
          <p:cNvSpPr/>
          <p:nvPr/>
        </p:nvSpPr>
        <p:spPr>
          <a:xfrm>
            <a:off x="1296541" y="5688359"/>
            <a:ext cx="280831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JDBC</a:t>
            </a:r>
            <a:endParaRPr lang="en-US" dirty="0"/>
          </a:p>
        </p:txBody>
      </p:sp>
      <p:sp>
        <p:nvSpPr>
          <p:cNvPr id="20" name="圆角矩形 19"/>
          <p:cNvSpPr/>
          <p:nvPr/>
        </p:nvSpPr>
        <p:spPr>
          <a:xfrm>
            <a:off x="216421" y="3024063"/>
            <a:ext cx="158417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Service</a:t>
            </a:r>
            <a:endParaRPr lang="en-US" dirty="0"/>
          </a:p>
        </p:txBody>
      </p:sp>
      <p:sp>
        <p:nvSpPr>
          <p:cNvPr id="21" name="圆角矩形 20"/>
          <p:cNvSpPr/>
          <p:nvPr/>
        </p:nvSpPr>
        <p:spPr>
          <a:xfrm>
            <a:off x="6481117" y="3096071"/>
            <a:ext cx="1296144"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a:t>
            </a:r>
            <a:br>
              <a:rPr lang="en-US" dirty="0" smtClean="0"/>
            </a:br>
            <a:r>
              <a:rPr lang="en-US" dirty="0" smtClean="0"/>
              <a:t>unit tests</a:t>
            </a:r>
            <a:endParaRPr lang="en-US" dirty="0"/>
          </a:p>
        </p:txBody>
      </p:sp>
      <p:sp>
        <p:nvSpPr>
          <p:cNvPr id="23" name="右箭头 22"/>
          <p:cNvSpPr/>
          <p:nvPr/>
        </p:nvSpPr>
        <p:spPr>
          <a:xfrm flipH="1">
            <a:off x="6193085" y="3456111"/>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典型架构</a:t>
            </a:r>
            <a:endParaRPr lang="zh-CN" altLang="en-US" dirty="0"/>
          </a:p>
        </p:txBody>
      </p:sp>
      <p:pic>
        <p:nvPicPr>
          <p:cNvPr id="53250" name="Picture 2"/>
          <p:cNvPicPr>
            <a:picLocks noChangeAspect="1" noChangeArrowheads="1"/>
          </p:cNvPicPr>
          <p:nvPr/>
        </p:nvPicPr>
        <p:blipFill>
          <a:blip r:embed="rId2" cstate="print"/>
          <a:srcRect/>
          <a:stretch>
            <a:fillRect/>
          </a:stretch>
        </p:blipFill>
        <p:spPr bwMode="auto">
          <a:xfrm>
            <a:off x="2736700" y="791815"/>
            <a:ext cx="7447509" cy="52565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dirty="0" smtClean="0"/>
              <a:t>DDD</a:t>
            </a:r>
            <a:r>
              <a:rPr lang="zh-CN" altLang="en-US" dirty="0" smtClean="0"/>
              <a:t>实践</a:t>
            </a:r>
            <a:r>
              <a:rPr lang="en-US" altLang="zh-CN" dirty="0" smtClean="0"/>
              <a:t>-</a:t>
            </a:r>
            <a:r>
              <a:rPr lang="zh-CN" altLang="en-US" dirty="0" smtClean="0"/>
              <a:t>风行自助图书借阅系统</a:t>
            </a:r>
            <a:endParaRPr lang="zh-CN" altLang="en-US" dirty="0"/>
          </a:p>
        </p:txBody>
      </p:sp>
      <p:sp>
        <p:nvSpPr>
          <p:cNvPr id="3" name="内容占位符 2"/>
          <p:cNvSpPr>
            <a:spLocks noGrp="1"/>
          </p:cNvSpPr>
          <p:nvPr>
            <p:ph idx="1"/>
          </p:nvPr>
        </p:nvSpPr>
        <p:spPr/>
        <p:txBody>
          <a:bodyPr/>
          <a:lstStyle/>
          <a:p>
            <a:r>
              <a:rPr lang="en-US" altLang="zh-CN" dirty="0" smtClean="0"/>
              <a:t>1 </a:t>
            </a:r>
            <a:r>
              <a:rPr lang="zh-CN" altLang="en-US" dirty="0" smtClean="0"/>
              <a:t>基本功能：借书、还书</a:t>
            </a:r>
          </a:p>
          <a:p>
            <a:r>
              <a:rPr lang="en-US" altLang="zh-CN" dirty="0" smtClean="0"/>
              <a:t>2 </a:t>
            </a:r>
            <a:r>
              <a:rPr lang="zh-CN" altLang="en-US" dirty="0" smtClean="0"/>
              <a:t>图书管理：图书浏览、图书馆藏跟踪、增加新书、已有图书补册 </a:t>
            </a:r>
          </a:p>
          <a:p>
            <a:r>
              <a:rPr lang="en-US" altLang="zh-CN" dirty="0" smtClean="0"/>
              <a:t>3 </a:t>
            </a:r>
            <a:r>
              <a:rPr lang="zh-CN" altLang="en-US" dirty="0" smtClean="0"/>
              <a:t>运营：丢失图书替换、图书借阅历史调阅、逾期罚款功能、假期时限自动延长</a:t>
            </a:r>
          </a:p>
          <a:p>
            <a:r>
              <a:rPr lang="en-US" altLang="zh-CN" dirty="0" smtClean="0"/>
              <a:t>4 </a:t>
            </a:r>
            <a:r>
              <a:rPr lang="zh-CN" altLang="en-US" dirty="0" smtClean="0"/>
              <a:t>数据运营：最受欢迎图书</a:t>
            </a:r>
            <a:r>
              <a:rPr lang="en-US" altLang="zh-CN" dirty="0" smtClean="0"/>
              <a:t>(</a:t>
            </a:r>
            <a:r>
              <a:rPr lang="zh-CN" altLang="en-US" dirty="0" smtClean="0"/>
              <a:t>月度、年度等），最多借阅用户奖励</a:t>
            </a:r>
          </a:p>
          <a:p>
            <a:r>
              <a:rPr lang="en-US" altLang="zh-CN" dirty="0" smtClean="0"/>
              <a:t>5 </a:t>
            </a:r>
            <a:r>
              <a:rPr lang="zh-CN" altLang="en-US" dirty="0" smtClean="0"/>
              <a:t>用户</a:t>
            </a:r>
            <a:r>
              <a:rPr lang="en-US" altLang="zh-CN" dirty="0" smtClean="0"/>
              <a:t>/</a:t>
            </a:r>
            <a:r>
              <a:rPr lang="zh-CN" altLang="en-US" dirty="0" smtClean="0"/>
              <a:t>卡管理：用户浏览、用户添加、图书卡丢失补办、销户等</a:t>
            </a:r>
          </a:p>
          <a:p>
            <a:r>
              <a:rPr lang="en-US" altLang="zh-CN" dirty="0" smtClean="0"/>
              <a:t>6 </a:t>
            </a:r>
            <a:r>
              <a:rPr lang="zh-CN" altLang="en-US" dirty="0" smtClean="0"/>
              <a:t>基于策略的用户借阅：不同级别可借阅数量不同</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可行的领域模型</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Picture 2" descr="C:\Users\OceanHeart\AppData\Local\youdao\ynote\images\8D2B58F0E21C4E1E89F6DF9D1F294DF9\2012102217435351.gif"/>
          <p:cNvPicPr>
            <a:picLocks noChangeAspect="1" noChangeArrowheads="1"/>
          </p:cNvPicPr>
          <p:nvPr/>
        </p:nvPicPr>
        <p:blipFill>
          <a:blip r:embed="rId2" cstate="print"/>
          <a:srcRect/>
          <a:stretch>
            <a:fillRect/>
          </a:stretch>
        </p:blipFill>
        <p:spPr bwMode="auto">
          <a:xfrm>
            <a:off x="144413" y="1943943"/>
            <a:ext cx="5230892" cy="3744416"/>
          </a:xfrm>
          <a:prstGeom prst="rect">
            <a:avLst/>
          </a:prstGeom>
          <a:noFill/>
        </p:spPr>
      </p:pic>
      <p:pic>
        <p:nvPicPr>
          <p:cNvPr id="40962" name="Picture 2"/>
          <p:cNvPicPr>
            <a:picLocks noChangeAspect="1" noChangeArrowheads="1"/>
          </p:cNvPicPr>
          <p:nvPr/>
        </p:nvPicPr>
        <p:blipFill>
          <a:blip r:embed="rId3" cstate="print"/>
          <a:srcRect/>
          <a:stretch>
            <a:fillRect/>
          </a:stretch>
        </p:blipFill>
        <p:spPr bwMode="auto">
          <a:xfrm>
            <a:off x="5617021" y="851545"/>
            <a:ext cx="5750112" cy="53408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内容</a:t>
            </a:r>
            <a:endParaRPr lang="zh-CN" altLang="en-US" dirty="0"/>
          </a:p>
        </p:txBody>
      </p:sp>
      <p:sp>
        <p:nvSpPr>
          <p:cNvPr id="3" name="内容占位符 2"/>
          <p:cNvSpPr>
            <a:spLocks noGrp="1"/>
          </p:cNvSpPr>
          <p:nvPr>
            <p:ph idx="1"/>
          </p:nvPr>
        </p:nvSpPr>
        <p:spPr/>
        <p:txBody>
          <a:bodyPr/>
          <a:lstStyle/>
          <a:p>
            <a:r>
              <a:rPr lang="en-US" dirty="0" smtClean="0"/>
              <a:t>- DDD, business domain model, UML or not</a:t>
            </a:r>
          </a:p>
          <a:p>
            <a:r>
              <a:rPr lang="en-US" dirty="0" smtClean="0"/>
              <a:t>- code first and layered architecture</a:t>
            </a:r>
          </a:p>
          <a:p>
            <a:r>
              <a:rPr lang="en-US" dirty="0" smtClean="0"/>
              <a:t>- Java persistence options (</a:t>
            </a:r>
            <a:r>
              <a:rPr lang="en-US" dirty="0" err="1" smtClean="0"/>
              <a:t>iBatis</a:t>
            </a:r>
            <a:r>
              <a:rPr lang="en-US" dirty="0" smtClean="0"/>
              <a:t>, </a:t>
            </a:r>
            <a:r>
              <a:rPr lang="en-US" u="sng" dirty="0" smtClean="0"/>
              <a:t>Hibernate, JPA2, Spring Data)</a:t>
            </a:r>
          </a:p>
          <a:p>
            <a:pPr>
              <a:lnSpc>
                <a:spcPct val="150000"/>
              </a:lnSpc>
            </a:pP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推荐阅读</a:t>
            </a:r>
            <a:endParaRPr lang="zh-CN" altLang="en-US" dirty="0"/>
          </a:p>
        </p:txBody>
      </p:sp>
      <p:pic>
        <p:nvPicPr>
          <p:cNvPr id="48130" name="Picture 2"/>
          <p:cNvPicPr>
            <a:picLocks noChangeAspect="1" noChangeArrowheads="1"/>
          </p:cNvPicPr>
          <p:nvPr/>
        </p:nvPicPr>
        <p:blipFill>
          <a:blip r:embed="rId2" cstate="print"/>
          <a:srcRect/>
          <a:stretch>
            <a:fillRect/>
          </a:stretch>
        </p:blipFill>
        <p:spPr bwMode="auto">
          <a:xfrm>
            <a:off x="152696" y="1799927"/>
            <a:ext cx="5392317" cy="1968624"/>
          </a:xfrm>
          <a:prstGeom prst="rect">
            <a:avLst/>
          </a:prstGeom>
          <a:noFill/>
          <a:ln w="9525">
            <a:solidFill>
              <a:schemeClr val="tx1"/>
            </a:solidFill>
            <a:miter lim="800000"/>
            <a:headEnd/>
            <a:tailEnd/>
          </a:ln>
        </p:spPr>
      </p:pic>
      <p:pic>
        <p:nvPicPr>
          <p:cNvPr id="48131" name="Picture 3"/>
          <p:cNvPicPr>
            <a:picLocks noChangeAspect="1" noChangeArrowheads="1"/>
          </p:cNvPicPr>
          <p:nvPr/>
        </p:nvPicPr>
        <p:blipFill>
          <a:blip r:embed="rId3" cstate="print"/>
          <a:srcRect/>
          <a:stretch>
            <a:fillRect/>
          </a:stretch>
        </p:blipFill>
        <p:spPr bwMode="auto">
          <a:xfrm>
            <a:off x="155840" y="3888159"/>
            <a:ext cx="5389174" cy="1799652"/>
          </a:xfrm>
          <a:prstGeom prst="rect">
            <a:avLst/>
          </a:prstGeom>
          <a:noFill/>
          <a:ln w="9525">
            <a:solidFill>
              <a:schemeClr val="tx1"/>
            </a:solidFill>
            <a:miter lim="800000"/>
            <a:headEnd/>
            <a:tailEnd/>
          </a:ln>
        </p:spPr>
      </p:pic>
      <p:pic>
        <p:nvPicPr>
          <p:cNvPr id="48132" name="Picture 4"/>
          <p:cNvPicPr>
            <a:picLocks noChangeAspect="1" noChangeArrowheads="1"/>
          </p:cNvPicPr>
          <p:nvPr/>
        </p:nvPicPr>
        <p:blipFill>
          <a:blip r:embed="rId4" cstate="print"/>
          <a:srcRect/>
          <a:stretch>
            <a:fillRect/>
          </a:stretch>
        </p:blipFill>
        <p:spPr bwMode="auto">
          <a:xfrm>
            <a:off x="5689029" y="1799927"/>
            <a:ext cx="5781538" cy="1968624"/>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endParaRPr lang="zh-CN" altLang="zh-CN"/>
          </a:p>
        </p:txBody>
      </p:sp>
      <p:sp>
        <p:nvSpPr>
          <p:cNvPr id="7171" name="Rectangle 3"/>
          <p:cNvSpPr>
            <a:spLocks noGrp="1" noChangeArrowheads="1"/>
          </p:cNvSpPr>
          <p:nvPr>
            <p:ph type="body" idx="1"/>
          </p:nvPr>
        </p:nvSpPr>
        <p:spPr/>
        <p:txBody>
          <a:bodyPr/>
          <a:lstStyle/>
          <a:p>
            <a:endParaRPr lang="zh-CN" altLang="zh-CN"/>
          </a:p>
        </p:txBody>
      </p:sp>
      <p:pic>
        <p:nvPicPr>
          <p:cNvPr id="7172" name="Picture 4" descr="封底"/>
          <p:cNvPicPr>
            <a:picLocks noChangeAspect="1" noChangeArrowheads="1"/>
          </p:cNvPicPr>
          <p:nvPr/>
        </p:nvPicPr>
        <p:blipFill>
          <a:blip r:embed="rId2" cstate="print"/>
          <a:srcRect/>
          <a:stretch>
            <a:fillRect/>
          </a:stretch>
        </p:blipFill>
        <p:spPr bwMode="auto">
          <a:xfrm>
            <a:off x="0" y="0"/>
            <a:ext cx="11522075" cy="6478588"/>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初识</a:t>
            </a:r>
            <a:r>
              <a:rPr lang="en-US" altLang="zh-CN" dirty="0" smtClean="0"/>
              <a:t>DDD</a:t>
            </a:r>
            <a:endParaRPr lang="zh-CN" altLang="en-US" dirty="0"/>
          </a:p>
        </p:txBody>
      </p:sp>
      <p:sp>
        <p:nvSpPr>
          <p:cNvPr id="3" name="内容占位符 2"/>
          <p:cNvSpPr>
            <a:spLocks noGrp="1"/>
          </p:cNvSpPr>
          <p:nvPr>
            <p:ph idx="1"/>
          </p:nvPr>
        </p:nvSpPr>
        <p:spPr>
          <a:xfrm>
            <a:off x="504825" y="1583903"/>
            <a:ext cx="10369550" cy="3671887"/>
          </a:xfrm>
        </p:spPr>
        <p:txBody>
          <a:bodyPr/>
          <a:lstStyle/>
          <a:p>
            <a:pPr>
              <a:lnSpc>
                <a:spcPct val="150000"/>
              </a:lnSpc>
            </a:pPr>
            <a:r>
              <a:rPr lang="zh-CN" altLang="en-US" dirty="0" smtClean="0"/>
              <a:t>“</a:t>
            </a:r>
            <a:r>
              <a:rPr lang="en-US" altLang="zh-CN" i="1" dirty="0" smtClean="0"/>
              <a:t>DDD</a:t>
            </a:r>
            <a:r>
              <a:rPr lang="zh-CN" altLang="en-US" i="1" dirty="0" smtClean="0"/>
              <a:t>主张一种更为实用的、覆盖面更广的以及可持续的软件设计方式：通过与领域专家的沟通，将领域模型适配到软件系统中，而正是领域模型帮助我们解决了那些重要的、复杂的业务问题</a:t>
            </a:r>
            <a:r>
              <a:rPr lang="zh-CN" altLang="en-US" dirty="0" smtClean="0"/>
              <a:t>”</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5400997" y="2880047"/>
            <a:ext cx="5184576" cy="29343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zh-CN" altLang="en-US" dirty="0" smtClean="0"/>
              <a:t>为何领域重要</a:t>
            </a:r>
            <a:endParaRPr lang="zh-CN" altLang="en-US" dirty="0"/>
          </a:p>
        </p:txBody>
      </p:sp>
      <p:sp>
        <p:nvSpPr>
          <p:cNvPr id="3075" name="Rectangle 3"/>
          <p:cNvSpPr>
            <a:spLocks noGrp="1" noChangeArrowheads="1"/>
          </p:cNvSpPr>
          <p:nvPr>
            <p:ph type="body" idx="1"/>
          </p:nvPr>
        </p:nvSpPr>
        <p:spPr/>
        <p:txBody>
          <a:bodyPr/>
          <a:lstStyle/>
          <a:p>
            <a:r>
              <a:rPr lang="zh-CN" altLang="en-US" dirty="0" smtClean="0"/>
              <a:t>领域软件从哪里来？</a:t>
            </a:r>
            <a:endParaRPr lang="en-US" altLang="zh-CN" dirty="0" smtClean="0"/>
          </a:p>
          <a:p>
            <a:pPr lvl="1"/>
            <a:r>
              <a:rPr lang="zh-CN" altLang="en-US" dirty="0" smtClean="0"/>
              <a:t>银行、医疗、保险、</a:t>
            </a:r>
            <a:r>
              <a:rPr lang="en-US" altLang="zh-CN" dirty="0" smtClean="0"/>
              <a:t>OA</a:t>
            </a:r>
            <a:r>
              <a:rPr lang="zh-CN" altLang="en-US" dirty="0" smtClean="0"/>
              <a:t>系统软件怎么开发出来？</a:t>
            </a:r>
            <a:endParaRPr lang="en-US" altLang="zh-CN" dirty="0" smtClean="0"/>
          </a:p>
          <a:p>
            <a:pPr>
              <a:lnSpc>
                <a:spcPct val="150000"/>
              </a:lnSpc>
            </a:pPr>
            <a:r>
              <a:rPr lang="zh-CN" altLang="en-US" dirty="0" smtClean="0"/>
              <a:t>什么是领域？</a:t>
            </a:r>
            <a:endParaRPr lang="en-US" altLang="zh-CN" dirty="0" smtClean="0"/>
          </a:p>
          <a:p>
            <a:pPr lvl="1"/>
            <a:r>
              <a:rPr lang="zh-CN" altLang="en-US" dirty="0" smtClean="0"/>
              <a:t>银行、医疗、保险、企业审批等不依赖于计算机而存在的业务逻辑</a:t>
            </a:r>
            <a:endParaRPr lang="en-US" altLang="zh-CN" dirty="0" smtClean="0"/>
          </a:p>
          <a:p>
            <a:r>
              <a:rPr lang="zh-CN" altLang="en-US" dirty="0" smtClean="0"/>
              <a:t>不懂领域就无法写出合格的软件</a:t>
            </a:r>
            <a:endParaRPr lang="en-US" altLang="zh-CN" dirty="0" smtClean="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xEl>
                                              <p:pRg st="2" end="2"/>
                                            </p:txEl>
                                          </p:spTgt>
                                        </p:tgtEl>
                                        <p:attrNameLst>
                                          <p:attrName>style.visibility</p:attrName>
                                        </p:attrNameLst>
                                      </p:cBhvr>
                                      <p:to>
                                        <p:strVal val="visible"/>
                                      </p:to>
                                    </p:set>
                                    <p:anim calcmode="lin" valueType="num">
                                      <p:cBhvr additive="base">
                                        <p:cTn id="7" dur="500" fill="hold"/>
                                        <p:tgtEl>
                                          <p:spTgt spid="307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xEl>
                                              <p:pRg st="3" end="3"/>
                                            </p:txEl>
                                          </p:spTgt>
                                        </p:tgtEl>
                                        <p:attrNameLst>
                                          <p:attrName>style.visibility</p:attrName>
                                        </p:attrNameLst>
                                      </p:cBhvr>
                                      <p:to>
                                        <p:strVal val="visible"/>
                                      </p:to>
                                    </p:set>
                                    <p:anim calcmode="lin" valueType="num">
                                      <p:cBhvr additive="base">
                                        <p:cTn id="13" dur="500" fill="hold"/>
                                        <p:tgtEl>
                                          <p:spTgt spid="307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xEl>
                                              <p:pRg st="4" end="4"/>
                                            </p:txEl>
                                          </p:spTgt>
                                        </p:tgtEl>
                                        <p:attrNameLst>
                                          <p:attrName>style.visibility</p:attrName>
                                        </p:attrNameLst>
                                      </p:cBhvr>
                                      <p:to>
                                        <p:strVal val="visible"/>
                                      </p:to>
                                    </p:set>
                                    <p:anim calcmode="lin" valueType="num">
                                      <p:cBhvr additive="base">
                                        <p:cTn id="19" dur="500" fill="hold"/>
                                        <p:tgtEl>
                                          <p:spTgt spid="307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dirty="0" smtClean="0"/>
              <a:t>为何</a:t>
            </a:r>
            <a:r>
              <a:rPr lang="en-US" altLang="zh-CN" dirty="0" smtClean="0"/>
              <a:t>DDD</a:t>
            </a:r>
            <a:r>
              <a:rPr lang="zh-CN" altLang="en-US" dirty="0" smtClean="0"/>
              <a:t>重要</a:t>
            </a:r>
            <a:endParaRPr lang="zh-CN" altLang="en-US" dirty="0"/>
          </a:p>
        </p:txBody>
      </p:sp>
      <p:sp>
        <p:nvSpPr>
          <p:cNvPr id="6147" name="Rectangle 3"/>
          <p:cNvSpPr>
            <a:spLocks noGrp="1" noChangeArrowheads="1"/>
          </p:cNvSpPr>
          <p:nvPr>
            <p:ph type="body" idx="1"/>
          </p:nvPr>
        </p:nvSpPr>
        <p:spPr/>
        <p:txBody>
          <a:bodyPr/>
          <a:lstStyle/>
          <a:p>
            <a:r>
              <a:rPr lang="zh-CN" altLang="en-US" dirty="0" smtClean="0"/>
              <a:t>谁动了我的领域逻辑？</a:t>
            </a:r>
            <a:endParaRPr lang="en-US" altLang="zh-CN" dirty="0" smtClean="0"/>
          </a:p>
          <a:p>
            <a:pPr lvl="1"/>
            <a:r>
              <a:rPr lang="zh-CN" altLang="en-US" dirty="0" smtClean="0"/>
              <a:t>领域知识或业务逻辑遍布在代码中，无法了解软件的本质</a:t>
            </a:r>
            <a:endParaRPr lang="en-US" altLang="zh-CN" dirty="0" smtClean="0"/>
          </a:p>
          <a:p>
            <a:pPr lvl="1"/>
            <a:r>
              <a:rPr lang="zh-CN" altLang="en-US" dirty="0" smtClean="0"/>
              <a:t>业务代码与非业务代码耦合，业务变更时影响巨大，无法敏捷</a:t>
            </a:r>
            <a:endParaRPr lang="en-US" altLang="zh-CN" dirty="0" smtClean="0"/>
          </a:p>
          <a:p>
            <a:pPr>
              <a:lnSpc>
                <a:spcPct val="150000"/>
              </a:lnSpc>
            </a:pPr>
            <a:r>
              <a:rPr lang="zh-CN" altLang="en-US" dirty="0" smtClean="0"/>
              <a:t>有了</a:t>
            </a:r>
            <a:r>
              <a:rPr lang="en-US" altLang="zh-CN" dirty="0" smtClean="0"/>
              <a:t>DDD</a:t>
            </a:r>
            <a:r>
              <a:rPr lang="zh-CN" altLang="en-US" dirty="0" smtClean="0"/>
              <a:t>，再也不用担心我们的领域了</a:t>
            </a:r>
            <a:endParaRPr lang="en-US" altLang="zh-CN" dirty="0" smtClean="0"/>
          </a:p>
          <a:p>
            <a:pPr lvl="1"/>
            <a:r>
              <a:rPr lang="zh-CN" altLang="en-US" dirty="0" smtClean="0"/>
              <a:t>学习领域</a:t>
            </a:r>
            <a:r>
              <a:rPr lang="en-US" altLang="zh-CN" dirty="0" smtClean="0"/>
              <a:t>-&gt;</a:t>
            </a:r>
            <a:r>
              <a:rPr lang="zh-CN" altLang="en-US" dirty="0" smtClean="0"/>
              <a:t>精化领域</a:t>
            </a:r>
            <a:r>
              <a:rPr lang="en-US" altLang="zh-CN" dirty="0" smtClean="0"/>
              <a:t>-&gt;TDD</a:t>
            </a:r>
            <a:r>
              <a:rPr lang="zh-CN" altLang="en-US" dirty="0" smtClean="0"/>
              <a:t>领域</a:t>
            </a:r>
            <a:r>
              <a:rPr lang="en-US" altLang="zh-CN" dirty="0" smtClean="0"/>
              <a:t>-&gt;</a:t>
            </a:r>
            <a:r>
              <a:rPr lang="zh-CN" altLang="en-US" dirty="0" smtClean="0"/>
              <a:t>实现领域</a:t>
            </a:r>
            <a:r>
              <a:rPr lang="en-US" altLang="zh-CN" dirty="0" smtClean="0"/>
              <a:t>-&gt;</a:t>
            </a:r>
            <a:r>
              <a:rPr lang="zh-CN" altLang="en-US" dirty="0" smtClean="0"/>
              <a:t>装配软件</a:t>
            </a:r>
            <a:r>
              <a:rPr lang="en-US" altLang="zh-CN" dirty="0" smtClean="0"/>
              <a:t>-&gt;</a:t>
            </a:r>
          </a:p>
          <a:p>
            <a:pPr lvl="1"/>
            <a:r>
              <a:rPr lang="en-US" altLang="zh-CN" dirty="0" smtClean="0"/>
              <a:t>DDD</a:t>
            </a:r>
            <a:r>
              <a:rPr lang="zh-CN" altLang="en-US" dirty="0" smtClean="0"/>
              <a:t>是技术人员和领域专家沟通的桥梁</a:t>
            </a:r>
            <a:endParaRPr lang="en-US" altLang="zh-C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4825" y="863600"/>
            <a:ext cx="10369550" cy="876289"/>
          </a:xfrm>
        </p:spPr>
        <p:txBody>
          <a:bodyPr/>
          <a:lstStyle/>
          <a:p>
            <a:r>
              <a:rPr lang="en-US" altLang="zh-CN" dirty="0" smtClean="0"/>
              <a:t>DDD</a:t>
            </a:r>
            <a:r>
              <a:rPr lang="zh-CN" altLang="en-US" dirty="0" smtClean="0"/>
              <a:t>概念</a:t>
            </a:r>
            <a:endParaRPr lang="zh-CN" altLang="en-US" dirty="0"/>
          </a:p>
        </p:txBody>
      </p:sp>
      <p:sp>
        <p:nvSpPr>
          <p:cNvPr id="3" name="内容占位符 2"/>
          <p:cNvSpPr>
            <a:spLocks noGrp="1"/>
          </p:cNvSpPr>
          <p:nvPr>
            <p:ph idx="1"/>
          </p:nvPr>
        </p:nvSpPr>
        <p:spPr>
          <a:xfrm>
            <a:off x="504825" y="1440408"/>
            <a:ext cx="10369550" cy="3671887"/>
          </a:xfrm>
        </p:spPr>
        <p:txBody>
          <a:bodyPr/>
          <a:lstStyle/>
          <a:p>
            <a:pPr>
              <a:lnSpc>
                <a:spcPct val="150000"/>
              </a:lnSpc>
            </a:pPr>
            <a:r>
              <a:rPr lang="zh-CN" altLang="en-US" dirty="0" smtClean="0"/>
              <a:t>领域模型</a:t>
            </a:r>
            <a:endParaRPr lang="en-US" altLang="zh-CN" dirty="0" smtClean="0"/>
          </a:p>
          <a:p>
            <a:pPr lvl="1">
              <a:lnSpc>
                <a:spcPct val="150000"/>
              </a:lnSpc>
            </a:pPr>
            <a:r>
              <a:rPr lang="zh-CN" altLang="en-US" dirty="0" smtClean="0"/>
              <a:t>一种思想，可以通过抽象的方式表达。它不是领域专家脑中的知识堆积，而是经过严格组织并进行选择性抽象的知识。</a:t>
            </a:r>
            <a:endParaRPr lang="en-US" altLang="zh-CN" dirty="0" smtClean="0"/>
          </a:p>
          <a:p>
            <a:pPr lvl="1">
              <a:lnSpc>
                <a:spcPct val="150000"/>
              </a:lnSpc>
            </a:pPr>
            <a:r>
              <a:rPr lang="zh-CN" altLang="en-US" dirty="0" smtClean="0"/>
              <a:t>一幅图可以传达一个模型、一段精美的代码或一段文字都可达到此目的。</a:t>
            </a:r>
            <a:endParaRPr lang="en-US" altLang="zh-CN" dirty="0" smtClean="0"/>
          </a:p>
          <a:p>
            <a:pPr lvl="1">
              <a:lnSpc>
                <a:spcPct val="150000"/>
              </a:lnSpc>
            </a:pPr>
            <a:r>
              <a:rPr lang="zh-CN" altLang="en-US" dirty="0" smtClean="0"/>
              <a:t>领域知识相当庞大复杂，不要企图很容易可以找到，有的领域包含的内容远远超过人脑可处理的范畴。需要组织、分割、系统化。</a:t>
            </a:r>
            <a:endParaRPr lang="en-US" altLang="zh-CN" dirty="0" smtClean="0"/>
          </a:p>
          <a:p>
            <a:pPr>
              <a:lnSpc>
                <a:spcPct val="150000"/>
              </a:lnSpc>
            </a:pPr>
            <a:r>
              <a:rPr lang="zh-CN" altLang="en-US" dirty="0" smtClean="0"/>
              <a:t>如何构建领域模型</a:t>
            </a:r>
            <a:endParaRPr lang="en-US" altLang="zh-CN" dirty="0" smtClean="0"/>
          </a:p>
          <a:p>
            <a:pPr lvl="1">
              <a:lnSpc>
                <a:spcPct val="150000"/>
              </a:lnSpc>
            </a:pPr>
            <a:r>
              <a:rPr lang="zh-CN" altLang="en-US" dirty="0" smtClean="0"/>
              <a:t>和业务人员</a:t>
            </a:r>
            <a:r>
              <a:rPr lang="en-US" altLang="zh-CN" dirty="0" smtClean="0"/>
              <a:t>(</a:t>
            </a:r>
            <a:r>
              <a:rPr lang="zh-CN" altLang="en-US" dirty="0" smtClean="0"/>
              <a:t>领域专家</a:t>
            </a:r>
            <a:r>
              <a:rPr lang="en-US" altLang="zh-CN" dirty="0" smtClean="0"/>
              <a:t>)</a:t>
            </a:r>
            <a:r>
              <a:rPr lang="zh-CN" altLang="en-US" dirty="0" smtClean="0"/>
              <a:t>交谈，学习领域知识， 利用分析思维发现领域中的关键概念，并且构建出用于讨论用的结构。软件专家将创建一个领域模型，体现两个专业的交汇。</a:t>
            </a:r>
            <a:endParaRPr lang="en-US" altLang="zh-CN"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4825" y="863600"/>
            <a:ext cx="10369550" cy="876289"/>
          </a:xfrm>
        </p:spPr>
        <p:txBody>
          <a:bodyPr/>
          <a:lstStyle/>
          <a:p>
            <a:r>
              <a:rPr lang="en-US" altLang="zh-CN" dirty="0" smtClean="0"/>
              <a:t>DDD</a:t>
            </a:r>
            <a:r>
              <a:rPr lang="zh-CN" altLang="en-US" dirty="0" smtClean="0"/>
              <a:t>模式</a:t>
            </a:r>
            <a:endParaRPr lang="zh-CN" altLang="en-US" dirty="0"/>
          </a:p>
        </p:txBody>
      </p:sp>
      <p:sp>
        <p:nvSpPr>
          <p:cNvPr id="3" name="内容占位符 2"/>
          <p:cNvSpPr>
            <a:spLocks noGrp="1"/>
          </p:cNvSpPr>
          <p:nvPr>
            <p:ph idx="1"/>
          </p:nvPr>
        </p:nvSpPr>
        <p:spPr/>
        <p:txBody>
          <a:bodyPr/>
          <a:lstStyle/>
          <a:p>
            <a:r>
              <a:rPr lang="zh-CN" altLang="en-US" dirty="0" smtClean="0"/>
              <a:t>通用语言</a:t>
            </a:r>
            <a:endParaRPr lang="en-US" altLang="zh-CN" dirty="0" smtClean="0"/>
          </a:p>
          <a:p>
            <a:pPr lvl="1"/>
            <a:r>
              <a:rPr lang="zh-CN" altLang="en-US" dirty="0" smtClean="0"/>
              <a:t>鸡和鸭如何沟通？</a:t>
            </a:r>
            <a:endParaRPr lang="en-US" altLang="zh-CN" dirty="0" smtClean="0"/>
          </a:p>
          <a:p>
            <a:pPr lvl="1"/>
            <a:r>
              <a:rPr lang="zh-CN" altLang="en-US" dirty="0" smtClean="0"/>
              <a:t>我们要用业务人员和技术人员都能明白的术语来描述模型，不需要翻译</a:t>
            </a:r>
            <a:endParaRPr lang="en-US" altLang="zh-CN" dirty="0" smtClean="0"/>
          </a:p>
          <a:p>
            <a:pPr lvl="1"/>
            <a:r>
              <a:rPr lang="zh-CN" altLang="en-US" dirty="0" smtClean="0"/>
              <a:t>团队在进行所有交流和沟通时都使用这种语言，在不断的沟通中发现概念不恰当的地方</a:t>
            </a:r>
            <a:endParaRPr lang="en-US" altLang="zh-CN" dirty="0" smtClean="0"/>
          </a:p>
          <a:p>
            <a:pPr lvl="1"/>
            <a:r>
              <a:rPr lang="zh-CN" altLang="en-US" dirty="0" smtClean="0"/>
              <a:t>领域专家会反对笨拙的字眼，而开发人员要注意内容存在不一致的地方。</a:t>
            </a:r>
            <a:endParaRPr lang="en-US" altLang="zh-CN" dirty="0" smtClean="0"/>
          </a:p>
          <a:p>
            <a:r>
              <a:rPr lang="zh-CN" altLang="en-US" dirty="0" smtClean="0"/>
              <a:t>用通用语言沟通模型</a:t>
            </a:r>
            <a:endParaRPr lang="en-US" altLang="zh-CN" dirty="0" smtClean="0"/>
          </a:p>
          <a:p>
            <a:pPr lvl="1"/>
            <a:r>
              <a:rPr lang="zh-CN" altLang="en-US" dirty="0" smtClean="0"/>
              <a:t>沟通，利用一些小图表示一个模型的一个子集，利用图中的一些文本解释图不能说明的约束。</a:t>
            </a:r>
            <a:endParaRPr lang="en-US" altLang="zh-CN" dirty="0" smtClean="0"/>
          </a:p>
          <a:p>
            <a:pPr lvl="1"/>
            <a:r>
              <a:rPr lang="zh-CN" altLang="en-US" dirty="0" smtClean="0"/>
              <a:t>利用模型的可视化增进沟通</a:t>
            </a:r>
            <a:endParaRPr lang="en-US" altLang="zh-CN"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4825" y="863600"/>
            <a:ext cx="10369550" cy="876289"/>
          </a:xfrm>
        </p:spPr>
        <p:txBody>
          <a:bodyPr/>
          <a:lstStyle/>
          <a:p>
            <a:r>
              <a:rPr lang="en-US" altLang="zh-CN" dirty="0" smtClean="0"/>
              <a:t>DDD</a:t>
            </a:r>
            <a:r>
              <a:rPr lang="zh-CN" altLang="en-US" dirty="0" smtClean="0"/>
              <a:t>术语</a:t>
            </a:r>
            <a:endParaRPr lang="zh-CN" altLang="en-US" dirty="0"/>
          </a:p>
        </p:txBody>
      </p:sp>
      <p:sp>
        <p:nvSpPr>
          <p:cNvPr id="3" name="内容占位符 2"/>
          <p:cNvSpPr>
            <a:spLocks noGrp="1"/>
          </p:cNvSpPr>
          <p:nvPr>
            <p:ph idx="1"/>
          </p:nvPr>
        </p:nvSpPr>
        <p:spPr/>
        <p:txBody>
          <a:bodyPr/>
          <a:lstStyle/>
          <a:p>
            <a:endParaRPr lang="en-US" altLang="zh-CN" dirty="0" smtClean="0"/>
          </a:p>
        </p:txBody>
      </p:sp>
      <p:pic>
        <p:nvPicPr>
          <p:cNvPr id="2050" name="Picture 2"/>
          <p:cNvPicPr>
            <a:picLocks noChangeAspect="1" noChangeArrowheads="1"/>
          </p:cNvPicPr>
          <p:nvPr/>
        </p:nvPicPr>
        <p:blipFill>
          <a:blip r:embed="rId2" cstate="print"/>
          <a:srcRect/>
          <a:stretch>
            <a:fillRect/>
          </a:stretch>
        </p:blipFill>
        <p:spPr bwMode="auto">
          <a:xfrm>
            <a:off x="0" y="719808"/>
            <a:ext cx="11522075" cy="5760367"/>
          </a:xfrm>
          <a:prstGeom prst="rect">
            <a:avLst/>
          </a:prstGeom>
          <a:noFill/>
          <a:ln w="9525">
            <a:noFill/>
            <a:miter lim="800000"/>
            <a:headEnd/>
            <a:tailEnd/>
          </a:ln>
        </p:spPr>
      </p:pic>
      <p:sp>
        <p:nvSpPr>
          <p:cNvPr id="5" name="TextBox 4"/>
          <p:cNvSpPr txBox="1"/>
          <p:nvPr/>
        </p:nvSpPr>
        <p:spPr>
          <a:xfrm>
            <a:off x="0" y="719807"/>
            <a:ext cx="230425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This is not UML</a:t>
            </a:r>
            <a:br>
              <a:rPr lang="en-US" dirty="0" smtClean="0"/>
            </a:br>
            <a:r>
              <a:rPr lang="zh-CN" altLang="en-US" dirty="0" smtClean="0"/>
              <a:t>不是</a:t>
            </a:r>
            <a:r>
              <a:rPr lang="en-US" altLang="zh-CN" dirty="0" smtClean="0"/>
              <a:t>UML</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领域驱动设计">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宋体"/>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领域驱动设计</Template>
  <TotalTime>385</TotalTime>
  <Words>1408</Words>
  <Application>Microsoft Office PowerPoint</Application>
  <PresentationFormat>自定义</PresentationFormat>
  <Paragraphs>169</Paragraphs>
  <Slides>31</Slides>
  <Notes>3</Notes>
  <HiddenSlides>0</HiddenSlides>
  <MMClips>0</MMClips>
  <ScaleCrop>false</ScaleCrop>
  <HeadingPairs>
    <vt:vector size="4" baseType="variant">
      <vt:variant>
        <vt:lpstr>主题</vt:lpstr>
      </vt:variant>
      <vt:variant>
        <vt:i4>2</vt:i4>
      </vt:variant>
      <vt:variant>
        <vt:lpstr>幻灯片标题</vt:lpstr>
      </vt:variant>
      <vt:variant>
        <vt:i4>31</vt:i4>
      </vt:variant>
    </vt:vector>
  </HeadingPairs>
  <TitlesOfParts>
    <vt:vector size="33" baseType="lpstr">
      <vt:lpstr>领域驱动设计</vt:lpstr>
      <vt:lpstr>自定义设计方案</vt:lpstr>
      <vt:lpstr>                   领域驱动设计-2    Domain Driven Design-2</vt:lpstr>
      <vt:lpstr>推荐阅读</vt:lpstr>
      <vt:lpstr>内容</vt:lpstr>
      <vt:lpstr>初识DDD</vt:lpstr>
      <vt:lpstr>为何领域重要</vt:lpstr>
      <vt:lpstr>为何DDD重要</vt:lpstr>
      <vt:lpstr>DDD概念</vt:lpstr>
      <vt:lpstr>DDD模式</vt:lpstr>
      <vt:lpstr>DDD术语</vt:lpstr>
      <vt:lpstr>DDD模式</vt:lpstr>
      <vt:lpstr>领域逻辑的组织</vt:lpstr>
      <vt:lpstr>DDD模式</vt:lpstr>
      <vt:lpstr>DDD模式</vt:lpstr>
      <vt:lpstr>DDD模式</vt:lpstr>
      <vt:lpstr>DDD模式</vt:lpstr>
      <vt:lpstr>DDD模式</vt:lpstr>
      <vt:lpstr>DDD模式</vt:lpstr>
      <vt:lpstr>DDD模式</vt:lpstr>
      <vt:lpstr>DDD模式</vt:lpstr>
      <vt:lpstr>DDD模式</vt:lpstr>
      <vt:lpstr>DDD模式</vt:lpstr>
      <vt:lpstr>DDD思想</vt:lpstr>
      <vt:lpstr>典型架构</vt:lpstr>
      <vt:lpstr>简单3层架构</vt:lpstr>
      <vt:lpstr>简单3层架构</vt:lpstr>
      <vt:lpstr>简单3层架构 – Data Accesss Layer  extended</vt:lpstr>
      <vt:lpstr>典型架构</vt:lpstr>
      <vt:lpstr>DDD实践-风行自助图书借阅系统</vt:lpstr>
      <vt:lpstr>可行的领域模型</vt:lpstr>
      <vt:lpstr>推荐阅读</vt:lpstr>
      <vt:lpstr>幻灯片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领域驱动设计-2    Domain Driver Design-2</dc:title>
  <dc:creator>伟保罗</dc:creator>
  <cp:lastModifiedBy>伟保罗</cp:lastModifiedBy>
  <cp:revision>41</cp:revision>
  <dcterms:created xsi:type="dcterms:W3CDTF">2013-08-12T09:25:48Z</dcterms:created>
  <dcterms:modified xsi:type="dcterms:W3CDTF">2013-08-14T08:27:42Z</dcterms:modified>
</cp:coreProperties>
</file>